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3"/>
  </p:notesMasterIdLst>
  <p:sldIdLst>
    <p:sldId id="257" r:id="rId3"/>
    <p:sldId id="382" r:id="rId4"/>
    <p:sldId id="323" r:id="rId5"/>
    <p:sldId id="383" r:id="rId6"/>
    <p:sldId id="384" r:id="rId7"/>
    <p:sldId id="318" r:id="rId8"/>
    <p:sldId id="320" r:id="rId9"/>
    <p:sldId id="321" r:id="rId10"/>
    <p:sldId id="325" r:id="rId11"/>
    <p:sldId id="284" r:id="rId12"/>
    <p:sldId id="327" r:id="rId13"/>
    <p:sldId id="326" r:id="rId14"/>
    <p:sldId id="288" r:id="rId15"/>
    <p:sldId id="328" r:id="rId16"/>
    <p:sldId id="313" r:id="rId17"/>
    <p:sldId id="387" r:id="rId18"/>
    <p:sldId id="386" r:id="rId19"/>
    <p:sldId id="385" r:id="rId20"/>
    <p:sldId id="307" r:id="rId21"/>
    <p:sldId id="329" r:id="rId22"/>
    <p:sldId id="330" r:id="rId23"/>
    <p:sldId id="331" r:id="rId24"/>
    <p:sldId id="332" r:id="rId25"/>
    <p:sldId id="334" r:id="rId26"/>
    <p:sldId id="335" r:id="rId27"/>
    <p:sldId id="336" r:id="rId28"/>
    <p:sldId id="337" r:id="rId29"/>
    <p:sldId id="338" r:id="rId30"/>
    <p:sldId id="339" r:id="rId31"/>
    <p:sldId id="340" r:id="rId32"/>
    <p:sldId id="341" r:id="rId33"/>
    <p:sldId id="343" r:id="rId34"/>
    <p:sldId id="342" r:id="rId35"/>
    <p:sldId id="344" r:id="rId36"/>
    <p:sldId id="345" r:id="rId37"/>
    <p:sldId id="346" r:id="rId38"/>
    <p:sldId id="347" r:id="rId39"/>
    <p:sldId id="348" r:id="rId40"/>
    <p:sldId id="349" r:id="rId41"/>
    <p:sldId id="350" r:id="rId42"/>
    <p:sldId id="351" r:id="rId43"/>
    <p:sldId id="352" r:id="rId44"/>
    <p:sldId id="354" r:id="rId45"/>
    <p:sldId id="355" r:id="rId46"/>
    <p:sldId id="353" r:id="rId47"/>
    <p:sldId id="356" r:id="rId48"/>
    <p:sldId id="357" r:id="rId49"/>
    <p:sldId id="358" r:id="rId50"/>
    <p:sldId id="359" r:id="rId51"/>
    <p:sldId id="360" r:id="rId52"/>
    <p:sldId id="361" r:id="rId53"/>
    <p:sldId id="362" r:id="rId54"/>
    <p:sldId id="363" r:id="rId55"/>
    <p:sldId id="364" r:id="rId56"/>
    <p:sldId id="365" r:id="rId57"/>
    <p:sldId id="366" r:id="rId58"/>
    <p:sldId id="367" r:id="rId59"/>
    <p:sldId id="368" r:id="rId60"/>
    <p:sldId id="369" r:id="rId61"/>
    <p:sldId id="371" r:id="rId62"/>
    <p:sldId id="372" r:id="rId63"/>
    <p:sldId id="373" r:id="rId64"/>
    <p:sldId id="374" r:id="rId65"/>
    <p:sldId id="375" r:id="rId66"/>
    <p:sldId id="376" r:id="rId67"/>
    <p:sldId id="377" r:id="rId68"/>
    <p:sldId id="378" r:id="rId69"/>
    <p:sldId id="379" r:id="rId70"/>
    <p:sldId id="380" r:id="rId71"/>
    <p:sldId id="381"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8181"/>
    <a:srgbClr val="FF5D5D"/>
    <a:srgbClr val="FF99FF"/>
    <a:srgbClr val="FF6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8" autoAdjust="0"/>
    <p:restoredTop sz="94660"/>
  </p:normalViewPr>
  <p:slideViewPr>
    <p:cSldViewPr snapToGrid="0">
      <p:cViewPr varScale="1">
        <p:scale>
          <a:sx n="70" d="100"/>
          <a:sy n="70" d="100"/>
        </p:scale>
        <p:origin x="600" y="5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473497-CCCA-41FB-A5D8-25BF16DC7C25}" type="datetimeFigureOut">
              <a:rPr lang="en-US" smtClean="0"/>
              <a:t>3/30/2022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4F7A5D-2463-4272-8386-95C7C2B96442}" type="slidenum">
              <a:rPr lang="en-US" smtClean="0"/>
              <a:t>‹#›</a:t>
            </a:fld>
            <a:endParaRPr lang="en-US"/>
          </a:p>
        </p:txBody>
      </p:sp>
    </p:spTree>
    <p:extLst>
      <p:ext uri="{BB962C8B-B14F-4D97-AF65-F5344CB8AC3E}">
        <p14:creationId xmlns:p14="http://schemas.microsoft.com/office/powerpoint/2010/main" val="1188447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384175"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xfrm>
            <a:off x="912813" y="4346575"/>
            <a:ext cx="503237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is the structure of my talks.</a:t>
            </a:r>
          </a:p>
          <a:p>
            <a:pPr eaLnBrk="1" hangingPunct="1">
              <a:spcBef>
                <a:spcPct val="0"/>
              </a:spcBef>
            </a:pPr>
            <a:r>
              <a:rPr lang="en-US" altLang="en-US" smtClean="0"/>
              <a:t>First ‘Why we decided to model skin sensitization?’</a:t>
            </a:r>
          </a:p>
          <a:p>
            <a:pPr eaLnBrk="1" hangingPunct="1">
              <a:spcBef>
                <a:spcPct val="0"/>
              </a:spcBef>
            </a:pPr>
            <a:r>
              <a:rPr lang="en-US" altLang="en-US" smtClean="0"/>
              <a:t>Next I will talk about the data used, the mechanism of modeled phenomena and developed model, results and finally future work.</a:t>
            </a:r>
          </a:p>
        </p:txBody>
      </p:sp>
    </p:spTree>
    <p:extLst>
      <p:ext uri="{BB962C8B-B14F-4D97-AF65-F5344CB8AC3E}">
        <p14:creationId xmlns:p14="http://schemas.microsoft.com/office/powerpoint/2010/main" val="490782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384175"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xfrm>
            <a:off x="912813" y="4346575"/>
            <a:ext cx="503237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is the structure of my talks.</a:t>
            </a:r>
          </a:p>
          <a:p>
            <a:pPr eaLnBrk="1" hangingPunct="1">
              <a:spcBef>
                <a:spcPct val="0"/>
              </a:spcBef>
            </a:pPr>
            <a:r>
              <a:rPr lang="en-US" altLang="en-US" smtClean="0"/>
              <a:t>First ‘Why we decided to model skin sensitization?’</a:t>
            </a:r>
          </a:p>
          <a:p>
            <a:pPr eaLnBrk="1" hangingPunct="1">
              <a:spcBef>
                <a:spcPct val="0"/>
              </a:spcBef>
            </a:pPr>
            <a:r>
              <a:rPr lang="en-US" altLang="en-US" smtClean="0"/>
              <a:t>Next I will talk about the data used, the mechanism of modeled phenomena and developed model, results and finally future work.</a:t>
            </a:r>
          </a:p>
        </p:txBody>
      </p:sp>
    </p:spTree>
    <p:extLst>
      <p:ext uri="{BB962C8B-B14F-4D97-AF65-F5344CB8AC3E}">
        <p14:creationId xmlns:p14="http://schemas.microsoft.com/office/powerpoint/2010/main" val="356490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384175"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xfrm>
            <a:off x="912813" y="4346575"/>
            <a:ext cx="503237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is the structure of my talks.</a:t>
            </a:r>
          </a:p>
          <a:p>
            <a:pPr eaLnBrk="1" hangingPunct="1">
              <a:spcBef>
                <a:spcPct val="0"/>
              </a:spcBef>
            </a:pPr>
            <a:r>
              <a:rPr lang="en-US" altLang="en-US" smtClean="0"/>
              <a:t>First ‘Why we decided to model skin sensitization?’</a:t>
            </a:r>
          </a:p>
          <a:p>
            <a:pPr eaLnBrk="1" hangingPunct="1">
              <a:spcBef>
                <a:spcPct val="0"/>
              </a:spcBef>
            </a:pPr>
            <a:r>
              <a:rPr lang="en-US" altLang="en-US" smtClean="0"/>
              <a:t>Next I will talk about the data used, the mechanism of modeled phenomena and developed model, results and finally future work.</a:t>
            </a:r>
          </a:p>
        </p:txBody>
      </p:sp>
    </p:spTree>
    <p:extLst>
      <p:ext uri="{BB962C8B-B14F-4D97-AF65-F5344CB8AC3E}">
        <p14:creationId xmlns:p14="http://schemas.microsoft.com/office/powerpoint/2010/main" val="2913813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384175"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xfrm>
            <a:off x="912813" y="4346575"/>
            <a:ext cx="503237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is the structure of my talks.</a:t>
            </a:r>
          </a:p>
          <a:p>
            <a:pPr eaLnBrk="1" hangingPunct="1">
              <a:spcBef>
                <a:spcPct val="0"/>
              </a:spcBef>
            </a:pPr>
            <a:r>
              <a:rPr lang="en-US" altLang="en-US" smtClean="0"/>
              <a:t>First ‘Why we decided to model skin sensitization?’</a:t>
            </a:r>
          </a:p>
          <a:p>
            <a:pPr eaLnBrk="1" hangingPunct="1">
              <a:spcBef>
                <a:spcPct val="0"/>
              </a:spcBef>
            </a:pPr>
            <a:r>
              <a:rPr lang="en-US" altLang="en-US" smtClean="0"/>
              <a:t>Next I will talk about the data used, the mechanism of modeled phenomena and developed model, results and finally future work.</a:t>
            </a:r>
          </a:p>
        </p:txBody>
      </p:sp>
    </p:spTree>
    <p:extLst>
      <p:ext uri="{BB962C8B-B14F-4D97-AF65-F5344CB8AC3E}">
        <p14:creationId xmlns:p14="http://schemas.microsoft.com/office/powerpoint/2010/main" val="915707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384175"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xfrm>
            <a:off x="912813" y="4346575"/>
            <a:ext cx="503237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is the structure of my talks.</a:t>
            </a:r>
          </a:p>
          <a:p>
            <a:pPr eaLnBrk="1" hangingPunct="1">
              <a:spcBef>
                <a:spcPct val="0"/>
              </a:spcBef>
            </a:pPr>
            <a:r>
              <a:rPr lang="en-US" altLang="en-US" smtClean="0"/>
              <a:t>First ‘Why we decided to model skin sensitization?’</a:t>
            </a:r>
          </a:p>
          <a:p>
            <a:pPr eaLnBrk="1" hangingPunct="1">
              <a:spcBef>
                <a:spcPct val="0"/>
              </a:spcBef>
            </a:pPr>
            <a:r>
              <a:rPr lang="en-US" altLang="en-US" smtClean="0"/>
              <a:t>Next I will talk about the data used, the mechanism of modeled phenomena and developed model, results and finally future work.</a:t>
            </a:r>
          </a:p>
        </p:txBody>
      </p:sp>
    </p:spTree>
    <p:extLst>
      <p:ext uri="{BB962C8B-B14F-4D97-AF65-F5344CB8AC3E}">
        <p14:creationId xmlns:p14="http://schemas.microsoft.com/office/powerpoint/2010/main" val="396408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384175"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xfrm>
            <a:off x="912813" y="4346575"/>
            <a:ext cx="503237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is the structure of my talks.</a:t>
            </a:r>
          </a:p>
          <a:p>
            <a:pPr eaLnBrk="1" hangingPunct="1">
              <a:spcBef>
                <a:spcPct val="0"/>
              </a:spcBef>
            </a:pPr>
            <a:r>
              <a:rPr lang="en-US" altLang="en-US" smtClean="0"/>
              <a:t>First ‘Why we decided to model skin sensitization?’</a:t>
            </a:r>
          </a:p>
          <a:p>
            <a:pPr eaLnBrk="1" hangingPunct="1">
              <a:spcBef>
                <a:spcPct val="0"/>
              </a:spcBef>
            </a:pPr>
            <a:r>
              <a:rPr lang="en-US" altLang="en-US" smtClean="0"/>
              <a:t>Next I will talk about the data used, the mechanism of modeled phenomena and developed model, results and finally future work.</a:t>
            </a:r>
          </a:p>
        </p:txBody>
      </p:sp>
    </p:spTree>
    <p:extLst>
      <p:ext uri="{BB962C8B-B14F-4D97-AF65-F5344CB8AC3E}">
        <p14:creationId xmlns:p14="http://schemas.microsoft.com/office/powerpoint/2010/main" val="3481353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384175"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xfrm>
            <a:off x="912813" y="4346575"/>
            <a:ext cx="503237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is the structure of my talks.</a:t>
            </a:r>
          </a:p>
          <a:p>
            <a:pPr eaLnBrk="1" hangingPunct="1">
              <a:spcBef>
                <a:spcPct val="0"/>
              </a:spcBef>
            </a:pPr>
            <a:r>
              <a:rPr lang="en-US" altLang="en-US" smtClean="0"/>
              <a:t>First ‘Why we decided to model skin sensitization?’</a:t>
            </a:r>
          </a:p>
          <a:p>
            <a:pPr eaLnBrk="1" hangingPunct="1">
              <a:spcBef>
                <a:spcPct val="0"/>
              </a:spcBef>
            </a:pPr>
            <a:r>
              <a:rPr lang="en-US" altLang="en-US" smtClean="0"/>
              <a:t>Next I will talk about the data used, the mechanism of modeled phenomena and developed model, results and finally future work.</a:t>
            </a:r>
          </a:p>
        </p:txBody>
      </p:sp>
    </p:spTree>
    <p:extLst>
      <p:ext uri="{BB962C8B-B14F-4D97-AF65-F5344CB8AC3E}">
        <p14:creationId xmlns:p14="http://schemas.microsoft.com/office/powerpoint/2010/main" val="2264587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384175"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xfrm>
            <a:off x="912813" y="4346575"/>
            <a:ext cx="503237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is the structure of my talks.</a:t>
            </a:r>
          </a:p>
          <a:p>
            <a:pPr eaLnBrk="1" hangingPunct="1">
              <a:spcBef>
                <a:spcPct val="0"/>
              </a:spcBef>
            </a:pPr>
            <a:r>
              <a:rPr lang="en-US" altLang="en-US" smtClean="0"/>
              <a:t>First ‘Why we decided to model skin sensitization?’</a:t>
            </a:r>
          </a:p>
          <a:p>
            <a:pPr eaLnBrk="1" hangingPunct="1">
              <a:spcBef>
                <a:spcPct val="0"/>
              </a:spcBef>
            </a:pPr>
            <a:r>
              <a:rPr lang="en-US" altLang="en-US" smtClean="0"/>
              <a:t>Next I will talk about the data used, the mechanism of modeled phenomena and developed model, results and finally future work.</a:t>
            </a:r>
          </a:p>
        </p:txBody>
      </p:sp>
    </p:spTree>
    <p:extLst>
      <p:ext uri="{BB962C8B-B14F-4D97-AF65-F5344CB8AC3E}">
        <p14:creationId xmlns:p14="http://schemas.microsoft.com/office/powerpoint/2010/main" val="1243199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384175"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xfrm>
            <a:off x="912813" y="4346575"/>
            <a:ext cx="503237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is the structure of my talks.</a:t>
            </a:r>
          </a:p>
          <a:p>
            <a:pPr eaLnBrk="1" hangingPunct="1">
              <a:spcBef>
                <a:spcPct val="0"/>
              </a:spcBef>
            </a:pPr>
            <a:r>
              <a:rPr lang="en-US" altLang="en-US" smtClean="0"/>
              <a:t>First ‘Why we decided to model skin sensitization?’</a:t>
            </a:r>
          </a:p>
          <a:p>
            <a:pPr eaLnBrk="1" hangingPunct="1">
              <a:spcBef>
                <a:spcPct val="0"/>
              </a:spcBef>
            </a:pPr>
            <a:r>
              <a:rPr lang="en-US" altLang="en-US" smtClean="0"/>
              <a:t>Next I will talk about the data used, the mechanism of modeled phenomena and developed model, results and finally future work.</a:t>
            </a:r>
          </a:p>
        </p:txBody>
      </p:sp>
    </p:spTree>
    <p:extLst>
      <p:ext uri="{BB962C8B-B14F-4D97-AF65-F5344CB8AC3E}">
        <p14:creationId xmlns:p14="http://schemas.microsoft.com/office/powerpoint/2010/main" val="2913813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384175"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xfrm>
            <a:off x="912813" y="4346575"/>
            <a:ext cx="503237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is the structure of my talks.</a:t>
            </a:r>
          </a:p>
          <a:p>
            <a:pPr eaLnBrk="1" hangingPunct="1">
              <a:spcBef>
                <a:spcPct val="0"/>
              </a:spcBef>
            </a:pPr>
            <a:r>
              <a:rPr lang="en-US" altLang="en-US" smtClean="0"/>
              <a:t>First ‘Why we decided to model skin sensitization?’</a:t>
            </a:r>
          </a:p>
          <a:p>
            <a:pPr eaLnBrk="1" hangingPunct="1">
              <a:spcBef>
                <a:spcPct val="0"/>
              </a:spcBef>
            </a:pPr>
            <a:r>
              <a:rPr lang="en-US" altLang="en-US" smtClean="0"/>
              <a:t>Next I will talk about the data used, the mechanism of modeled phenomena and developed model, results and finally future work.</a:t>
            </a:r>
          </a:p>
        </p:txBody>
      </p:sp>
    </p:spTree>
    <p:extLst>
      <p:ext uri="{BB962C8B-B14F-4D97-AF65-F5344CB8AC3E}">
        <p14:creationId xmlns:p14="http://schemas.microsoft.com/office/powerpoint/2010/main" val="2913813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3935EE-D35E-4624-B8F0-B3683DCCC037}"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E9CB1-37B6-4342-85A1-27E8CCF68F68}" type="slidenum">
              <a:rPr lang="en-US" smtClean="0"/>
              <a:t>‹#›</a:t>
            </a:fld>
            <a:endParaRPr lang="en-US"/>
          </a:p>
        </p:txBody>
      </p:sp>
    </p:spTree>
    <p:extLst>
      <p:ext uri="{BB962C8B-B14F-4D97-AF65-F5344CB8AC3E}">
        <p14:creationId xmlns:p14="http://schemas.microsoft.com/office/powerpoint/2010/main" val="2599871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3935EE-D35E-4624-B8F0-B3683DCCC037}"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E9CB1-37B6-4342-85A1-27E8CCF68F68}" type="slidenum">
              <a:rPr lang="en-US" smtClean="0"/>
              <a:t>‹#›</a:t>
            </a:fld>
            <a:endParaRPr lang="en-US"/>
          </a:p>
        </p:txBody>
      </p:sp>
    </p:spTree>
    <p:extLst>
      <p:ext uri="{BB962C8B-B14F-4D97-AF65-F5344CB8AC3E}">
        <p14:creationId xmlns:p14="http://schemas.microsoft.com/office/powerpoint/2010/main" val="309012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3935EE-D35E-4624-B8F0-B3683DCCC037}"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E9CB1-37B6-4342-85A1-27E8CCF68F68}" type="slidenum">
              <a:rPr lang="en-US" smtClean="0"/>
              <a:t>‹#›</a:t>
            </a:fld>
            <a:endParaRPr lang="en-US"/>
          </a:p>
        </p:txBody>
      </p:sp>
    </p:spTree>
    <p:extLst>
      <p:ext uri="{BB962C8B-B14F-4D97-AF65-F5344CB8AC3E}">
        <p14:creationId xmlns:p14="http://schemas.microsoft.com/office/powerpoint/2010/main" val="2608124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1" y="0"/>
            <a:ext cx="1217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a:defRPr/>
            </a:lvl1pPr>
          </a:lstStyle>
          <a:p>
            <a:fld id="{5DC014AD-8D9C-4A5B-8D8A-910AEE36679C}" type="slidenum">
              <a:rPr lang="bg-BG" altLang="en-US"/>
              <a:pPr/>
              <a:t>‹#›</a:t>
            </a:fld>
            <a:endParaRPr lang="bg-BG" altLang="en-US"/>
          </a:p>
        </p:txBody>
      </p:sp>
    </p:spTree>
    <p:extLst>
      <p:ext uri="{BB962C8B-B14F-4D97-AF65-F5344CB8AC3E}">
        <p14:creationId xmlns:p14="http://schemas.microsoft.com/office/powerpoint/2010/main" val="1883028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6351" y="0"/>
            <a:ext cx="12179300" cy="6858000"/>
          </a:xfrm>
          <a:prstGeom prst="rect">
            <a:avLst/>
          </a:prstGeom>
          <a:noFill/>
          <a:ln w="9525">
            <a:noFill/>
            <a:miter lim="800000"/>
            <a:headEnd/>
            <a:tailEnd/>
          </a:ln>
        </p:spPr>
      </p:pic>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5" name="Date Placeholder 3"/>
          <p:cNvSpPr>
            <a:spLocks noGrp="1"/>
          </p:cNvSpPr>
          <p:nvPr>
            <p:ph type="dt" sz="half" idx="10"/>
          </p:nvPr>
        </p:nvSpPr>
        <p:spPr/>
        <p:txBody>
          <a:bodyPr/>
          <a:lstStyle>
            <a:lvl1pPr>
              <a:defRPr/>
            </a:lvl1pPr>
          </a:lstStyle>
          <a:p>
            <a:pPr>
              <a:defRPr/>
            </a:pPr>
            <a:fld id="{35E86DAA-6DE6-4413-9073-2DD2FEA6BD64}" type="datetime1">
              <a:rPr lang="bg-BG">
                <a:solidFill>
                  <a:srgbClr val="000000"/>
                </a:solidFill>
              </a:rPr>
              <a:pPr>
                <a:defRPr/>
              </a:pPr>
              <a:t>30.03.2022 г.</a:t>
            </a:fld>
            <a:endParaRPr lang="bg-BG">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F35E2F60-C64B-4C6E-BD32-6ED2533D775E}" type="slidenum">
              <a:rPr lang="bg-BG">
                <a:solidFill>
                  <a:srgbClr val="000000"/>
                </a:solidFill>
              </a:rPr>
              <a:pPr>
                <a:defRPr/>
              </a:pPr>
              <a:t>‹#›</a:t>
            </a:fld>
            <a:endParaRPr lang="bg-BG">
              <a:solidFill>
                <a:srgbClr val="000000"/>
              </a:solidFill>
            </a:endParaRPr>
          </a:p>
        </p:txBody>
      </p:sp>
    </p:spTree>
    <p:extLst>
      <p:ext uri="{BB962C8B-B14F-4D97-AF65-F5344CB8AC3E}">
        <p14:creationId xmlns:p14="http://schemas.microsoft.com/office/powerpoint/2010/main" val="2264227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bg-B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bg-B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08438-D8B2-40AB-BE70-24A9A6DA3647}" type="slidenum">
              <a:rPr lang="bg-BG">
                <a:solidFill>
                  <a:srgbClr val="000000"/>
                </a:solidFill>
              </a:rPr>
              <a:pPr>
                <a:defRPr/>
              </a:pPr>
              <a:t>‹#›</a:t>
            </a:fld>
            <a:endParaRPr lang="bg-BG">
              <a:solidFill>
                <a:srgbClr val="000000"/>
              </a:solidFill>
            </a:endParaRPr>
          </a:p>
        </p:txBody>
      </p:sp>
    </p:spTree>
    <p:extLst>
      <p:ext uri="{BB962C8B-B14F-4D97-AF65-F5344CB8AC3E}">
        <p14:creationId xmlns:p14="http://schemas.microsoft.com/office/powerpoint/2010/main" val="735130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bg-B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bg-B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107CEE-C228-49E3-A2A0-D293577C8013}" type="slidenum">
              <a:rPr lang="bg-BG">
                <a:solidFill>
                  <a:srgbClr val="000000"/>
                </a:solidFill>
              </a:rPr>
              <a:pPr>
                <a:defRPr/>
              </a:pPr>
              <a:t>‹#›</a:t>
            </a:fld>
            <a:endParaRPr lang="bg-BG">
              <a:solidFill>
                <a:srgbClr val="000000"/>
              </a:solidFill>
            </a:endParaRPr>
          </a:p>
        </p:txBody>
      </p:sp>
    </p:spTree>
    <p:extLst>
      <p:ext uri="{BB962C8B-B14F-4D97-AF65-F5344CB8AC3E}">
        <p14:creationId xmlns:p14="http://schemas.microsoft.com/office/powerpoint/2010/main" val="1714440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bg-B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bg-B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48787E-D1D5-4081-921F-C475105C6184}" type="slidenum">
              <a:rPr lang="bg-BG">
                <a:solidFill>
                  <a:srgbClr val="000000"/>
                </a:solidFill>
              </a:rPr>
              <a:pPr>
                <a:defRPr/>
              </a:pPr>
              <a:t>‹#›</a:t>
            </a:fld>
            <a:endParaRPr lang="bg-BG">
              <a:solidFill>
                <a:srgbClr val="000000"/>
              </a:solidFill>
            </a:endParaRPr>
          </a:p>
        </p:txBody>
      </p:sp>
    </p:spTree>
    <p:extLst>
      <p:ext uri="{BB962C8B-B14F-4D97-AF65-F5344CB8AC3E}">
        <p14:creationId xmlns:p14="http://schemas.microsoft.com/office/powerpoint/2010/main" val="2018483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4"/>
          <p:cNvSpPr>
            <a:spLocks noGrp="1" noChangeArrowheads="1"/>
          </p:cNvSpPr>
          <p:nvPr>
            <p:ph type="dt" sz="half" idx="10"/>
          </p:nvPr>
        </p:nvSpPr>
        <p:spPr>
          <a:ln/>
        </p:spPr>
        <p:txBody>
          <a:bodyPr/>
          <a:lstStyle>
            <a:lvl1pPr>
              <a:defRPr/>
            </a:lvl1pPr>
          </a:lstStyle>
          <a:p>
            <a:pPr>
              <a:defRPr/>
            </a:pPr>
            <a:endParaRPr lang="bg-B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bg-B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C600D5-ADF5-4DF0-B1A3-F965DCCA94F6}" type="slidenum">
              <a:rPr lang="bg-BG">
                <a:solidFill>
                  <a:srgbClr val="000000"/>
                </a:solidFill>
              </a:rPr>
              <a:pPr>
                <a:defRPr/>
              </a:pPr>
              <a:t>‹#›</a:t>
            </a:fld>
            <a:endParaRPr lang="bg-BG">
              <a:solidFill>
                <a:srgbClr val="000000"/>
              </a:solidFill>
            </a:endParaRPr>
          </a:p>
        </p:txBody>
      </p:sp>
    </p:spTree>
    <p:extLst>
      <p:ext uri="{BB962C8B-B14F-4D97-AF65-F5344CB8AC3E}">
        <p14:creationId xmlns:p14="http://schemas.microsoft.com/office/powerpoint/2010/main" val="1676188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4"/>
          <p:cNvSpPr>
            <a:spLocks noGrp="1" noChangeArrowheads="1"/>
          </p:cNvSpPr>
          <p:nvPr>
            <p:ph type="dt" sz="half" idx="10"/>
          </p:nvPr>
        </p:nvSpPr>
        <p:spPr>
          <a:ln/>
        </p:spPr>
        <p:txBody>
          <a:bodyPr/>
          <a:lstStyle>
            <a:lvl1pPr>
              <a:defRPr/>
            </a:lvl1pPr>
          </a:lstStyle>
          <a:p>
            <a:pPr>
              <a:defRPr/>
            </a:pPr>
            <a:endParaRPr lang="bg-B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bg-B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E5BB37-C3E1-4E49-9A80-30C84473CAA1}" type="slidenum">
              <a:rPr lang="bg-BG">
                <a:solidFill>
                  <a:srgbClr val="000000"/>
                </a:solidFill>
              </a:rPr>
              <a:pPr>
                <a:defRPr/>
              </a:pPr>
              <a:t>‹#›</a:t>
            </a:fld>
            <a:endParaRPr lang="bg-BG">
              <a:solidFill>
                <a:srgbClr val="000000"/>
              </a:solidFill>
            </a:endParaRPr>
          </a:p>
        </p:txBody>
      </p:sp>
    </p:spTree>
    <p:extLst>
      <p:ext uri="{BB962C8B-B14F-4D97-AF65-F5344CB8AC3E}">
        <p14:creationId xmlns:p14="http://schemas.microsoft.com/office/powerpoint/2010/main" val="2804726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4"/>
          <p:cNvSpPr>
            <a:spLocks noGrp="1" noChangeArrowheads="1"/>
          </p:cNvSpPr>
          <p:nvPr>
            <p:ph type="dt" sz="half" idx="10"/>
          </p:nvPr>
        </p:nvSpPr>
        <p:spPr>
          <a:ln/>
        </p:spPr>
        <p:txBody>
          <a:bodyPr/>
          <a:lstStyle>
            <a:lvl1pPr>
              <a:defRPr/>
            </a:lvl1pPr>
          </a:lstStyle>
          <a:p>
            <a:pPr>
              <a:defRPr/>
            </a:pPr>
            <a:endParaRPr lang="bg-B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bg-B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962F1A5-F5EF-4431-980A-38FAFDF63E6C}" type="slidenum">
              <a:rPr lang="bg-BG">
                <a:solidFill>
                  <a:srgbClr val="000000"/>
                </a:solidFill>
              </a:rPr>
              <a:pPr>
                <a:defRPr/>
              </a:pPr>
              <a:t>‹#›</a:t>
            </a:fld>
            <a:endParaRPr lang="bg-BG">
              <a:solidFill>
                <a:srgbClr val="000000"/>
              </a:solidFill>
            </a:endParaRPr>
          </a:p>
        </p:txBody>
      </p:sp>
    </p:spTree>
    <p:extLst>
      <p:ext uri="{BB962C8B-B14F-4D97-AF65-F5344CB8AC3E}">
        <p14:creationId xmlns:p14="http://schemas.microsoft.com/office/powerpoint/2010/main" val="355629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3935EE-D35E-4624-B8F0-B3683DCCC037}"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E9CB1-37B6-4342-85A1-27E8CCF68F68}" type="slidenum">
              <a:rPr lang="en-US" smtClean="0"/>
              <a:t>‹#›</a:t>
            </a:fld>
            <a:endParaRPr lang="en-US"/>
          </a:p>
        </p:txBody>
      </p:sp>
    </p:spTree>
    <p:extLst>
      <p:ext uri="{BB962C8B-B14F-4D97-AF65-F5344CB8AC3E}">
        <p14:creationId xmlns:p14="http://schemas.microsoft.com/office/powerpoint/2010/main" val="2381725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bg-B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bg-B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9A5CA27-1158-4EBC-AF3D-C97AC370DDE8}" type="slidenum">
              <a:rPr lang="bg-BG">
                <a:solidFill>
                  <a:srgbClr val="000000"/>
                </a:solidFill>
              </a:rPr>
              <a:pPr>
                <a:defRPr/>
              </a:pPr>
              <a:t>‹#›</a:t>
            </a:fld>
            <a:endParaRPr lang="bg-BG">
              <a:solidFill>
                <a:srgbClr val="000000"/>
              </a:solidFill>
            </a:endParaRPr>
          </a:p>
        </p:txBody>
      </p:sp>
    </p:spTree>
    <p:extLst>
      <p:ext uri="{BB962C8B-B14F-4D97-AF65-F5344CB8AC3E}">
        <p14:creationId xmlns:p14="http://schemas.microsoft.com/office/powerpoint/2010/main" val="2240396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bg-B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bg-B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9D0BF7-9E5B-40B1-A0A0-F9B34F9AEAE5}" type="slidenum">
              <a:rPr lang="bg-BG">
                <a:solidFill>
                  <a:srgbClr val="000000"/>
                </a:solidFill>
              </a:rPr>
              <a:pPr>
                <a:defRPr/>
              </a:pPr>
              <a:t>‹#›</a:t>
            </a:fld>
            <a:endParaRPr lang="bg-BG">
              <a:solidFill>
                <a:srgbClr val="000000"/>
              </a:solidFill>
            </a:endParaRPr>
          </a:p>
        </p:txBody>
      </p:sp>
    </p:spTree>
    <p:extLst>
      <p:ext uri="{BB962C8B-B14F-4D97-AF65-F5344CB8AC3E}">
        <p14:creationId xmlns:p14="http://schemas.microsoft.com/office/powerpoint/2010/main" val="559790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bg-B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bg-B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BB7813-2FFE-4B56-9BD4-60EE460C1D9B}" type="slidenum">
              <a:rPr lang="bg-BG">
                <a:solidFill>
                  <a:srgbClr val="000000"/>
                </a:solidFill>
              </a:rPr>
              <a:pPr>
                <a:defRPr/>
              </a:pPr>
              <a:t>‹#›</a:t>
            </a:fld>
            <a:endParaRPr lang="bg-BG">
              <a:solidFill>
                <a:srgbClr val="000000"/>
              </a:solidFill>
            </a:endParaRPr>
          </a:p>
        </p:txBody>
      </p:sp>
    </p:spTree>
    <p:extLst>
      <p:ext uri="{BB962C8B-B14F-4D97-AF65-F5344CB8AC3E}">
        <p14:creationId xmlns:p14="http://schemas.microsoft.com/office/powerpoint/2010/main" val="3281707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bg-B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bg-B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5DC534-5170-4A67-B202-43B77609ADC3}" type="slidenum">
              <a:rPr lang="bg-BG">
                <a:solidFill>
                  <a:srgbClr val="000000"/>
                </a:solidFill>
              </a:rPr>
              <a:pPr>
                <a:defRPr/>
              </a:pPr>
              <a:t>‹#›</a:t>
            </a:fld>
            <a:endParaRPr lang="bg-BG">
              <a:solidFill>
                <a:srgbClr val="000000"/>
              </a:solidFill>
            </a:endParaRPr>
          </a:p>
        </p:txBody>
      </p:sp>
    </p:spTree>
    <p:extLst>
      <p:ext uri="{BB962C8B-B14F-4D97-AF65-F5344CB8AC3E}">
        <p14:creationId xmlns:p14="http://schemas.microsoft.com/office/powerpoint/2010/main" val="944813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bg-B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bg-B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5B23C7-C991-46F5-BBE6-7186CE5AB8CC}" type="slidenum">
              <a:rPr lang="bg-BG">
                <a:solidFill>
                  <a:srgbClr val="000000"/>
                </a:solidFill>
              </a:rPr>
              <a:pPr>
                <a:defRPr/>
              </a:pPr>
              <a:t>‹#›</a:t>
            </a:fld>
            <a:endParaRPr lang="bg-BG">
              <a:solidFill>
                <a:srgbClr val="000000"/>
              </a:solidFill>
            </a:endParaRPr>
          </a:p>
        </p:txBody>
      </p:sp>
    </p:spTree>
    <p:extLst>
      <p:ext uri="{BB962C8B-B14F-4D97-AF65-F5344CB8AC3E}">
        <p14:creationId xmlns:p14="http://schemas.microsoft.com/office/powerpoint/2010/main" val="1392143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1" y="0"/>
            <a:ext cx="1217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a:defRPr/>
            </a:lvl1pPr>
          </a:lstStyle>
          <a:p>
            <a:fld id="{5DC014AD-8D9C-4A5B-8D8A-910AEE36679C}" type="slidenum">
              <a:rPr lang="bg-BG" altLang="en-US"/>
              <a:pPr/>
              <a:t>‹#›</a:t>
            </a:fld>
            <a:endParaRPr lang="bg-BG" altLang="en-US"/>
          </a:p>
        </p:txBody>
      </p:sp>
    </p:spTree>
    <p:extLst>
      <p:ext uri="{BB962C8B-B14F-4D97-AF65-F5344CB8AC3E}">
        <p14:creationId xmlns:p14="http://schemas.microsoft.com/office/powerpoint/2010/main" val="2101541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3935EE-D35E-4624-B8F0-B3683DCCC037}"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E9CB1-37B6-4342-85A1-27E8CCF68F68}" type="slidenum">
              <a:rPr lang="en-US" smtClean="0"/>
              <a:t>‹#›</a:t>
            </a:fld>
            <a:endParaRPr lang="en-US"/>
          </a:p>
        </p:txBody>
      </p:sp>
    </p:spTree>
    <p:extLst>
      <p:ext uri="{BB962C8B-B14F-4D97-AF65-F5344CB8AC3E}">
        <p14:creationId xmlns:p14="http://schemas.microsoft.com/office/powerpoint/2010/main" val="2466259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3935EE-D35E-4624-B8F0-B3683DCCC037}"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E9CB1-37B6-4342-85A1-27E8CCF68F68}" type="slidenum">
              <a:rPr lang="en-US" smtClean="0"/>
              <a:t>‹#›</a:t>
            </a:fld>
            <a:endParaRPr lang="en-US"/>
          </a:p>
        </p:txBody>
      </p:sp>
    </p:spTree>
    <p:extLst>
      <p:ext uri="{BB962C8B-B14F-4D97-AF65-F5344CB8AC3E}">
        <p14:creationId xmlns:p14="http://schemas.microsoft.com/office/powerpoint/2010/main" val="96849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3935EE-D35E-4624-B8F0-B3683DCCC037}" type="datetimeFigureOut">
              <a:rPr lang="en-US" smtClean="0"/>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FE9CB1-37B6-4342-85A1-27E8CCF68F68}" type="slidenum">
              <a:rPr lang="en-US" smtClean="0"/>
              <a:t>‹#›</a:t>
            </a:fld>
            <a:endParaRPr lang="en-US"/>
          </a:p>
        </p:txBody>
      </p:sp>
    </p:spTree>
    <p:extLst>
      <p:ext uri="{BB962C8B-B14F-4D97-AF65-F5344CB8AC3E}">
        <p14:creationId xmlns:p14="http://schemas.microsoft.com/office/powerpoint/2010/main" val="70786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3935EE-D35E-4624-B8F0-B3683DCCC037}" type="datetimeFigureOut">
              <a:rPr lang="en-US" smtClean="0"/>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E9CB1-37B6-4342-85A1-27E8CCF68F68}" type="slidenum">
              <a:rPr lang="en-US" smtClean="0"/>
              <a:t>‹#›</a:t>
            </a:fld>
            <a:endParaRPr lang="en-US"/>
          </a:p>
        </p:txBody>
      </p:sp>
    </p:spTree>
    <p:extLst>
      <p:ext uri="{BB962C8B-B14F-4D97-AF65-F5344CB8AC3E}">
        <p14:creationId xmlns:p14="http://schemas.microsoft.com/office/powerpoint/2010/main" val="373052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935EE-D35E-4624-B8F0-B3683DCCC037}" type="datetimeFigureOut">
              <a:rPr lang="en-US" smtClean="0"/>
              <a:t>3/30/2022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E9CB1-37B6-4342-85A1-27E8CCF68F68}" type="slidenum">
              <a:rPr lang="en-US" smtClean="0"/>
              <a:t>‹#›</a:t>
            </a:fld>
            <a:endParaRPr lang="en-US"/>
          </a:p>
        </p:txBody>
      </p:sp>
    </p:spTree>
    <p:extLst>
      <p:ext uri="{BB962C8B-B14F-4D97-AF65-F5344CB8AC3E}">
        <p14:creationId xmlns:p14="http://schemas.microsoft.com/office/powerpoint/2010/main" val="43426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3935EE-D35E-4624-B8F0-B3683DCCC037}"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E9CB1-37B6-4342-85A1-27E8CCF68F68}" type="slidenum">
              <a:rPr lang="en-US" smtClean="0"/>
              <a:t>‹#›</a:t>
            </a:fld>
            <a:endParaRPr lang="en-US"/>
          </a:p>
        </p:txBody>
      </p:sp>
    </p:spTree>
    <p:extLst>
      <p:ext uri="{BB962C8B-B14F-4D97-AF65-F5344CB8AC3E}">
        <p14:creationId xmlns:p14="http://schemas.microsoft.com/office/powerpoint/2010/main" val="371278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3935EE-D35E-4624-B8F0-B3683DCCC037}"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E9CB1-37B6-4342-85A1-27E8CCF68F68}" type="slidenum">
              <a:rPr lang="en-US" smtClean="0"/>
              <a:t>‹#›</a:t>
            </a:fld>
            <a:endParaRPr lang="en-US"/>
          </a:p>
        </p:txBody>
      </p:sp>
    </p:spTree>
    <p:extLst>
      <p:ext uri="{BB962C8B-B14F-4D97-AF65-F5344CB8AC3E}">
        <p14:creationId xmlns:p14="http://schemas.microsoft.com/office/powerpoint/2010/main" val="3603400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3935EE-D35E-4624-B8F0-B3683DCCC037}" type="datetimeFigureOut">
              <a:rPr lang="en-US" smtClean="0"/>
              <a:t>3/30/2022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E9CB1-37B6-4342-85A1-27E8CCF68F68}" type="slidenum">
              <a:rPr lang="en-US" smtClean="0"/>
              <a:t>‹#›</a:t>
            </a:fld>
            <a:endParaRPr lang="en-US"/>
          </a:p>
        </p:txBody>
      </p:sp>
    </p:spTree>
    <p:extLst>
      <p:ext uri="{BB962C8B-B14F-4D97-AF65-F5344CB8AC3E}">
        <p14:creationId xmlns:p14="http://schemas.microsoft.com/office/powerpoint/2010/main" val="2731923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bg-BG"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bg-BG" smtClean="0"/>
              <a:t>Click to edit Master text styles</a:t>
            </a:r>
          </a:p>
          <a:p>
            <a:pPr lvl="1"/>
            <a:r>
              <a:rPr lang="bg-BG" smtClean="0"/>
              <a:t>Second level</a:t>
            </a:r>
          </a:p>
          <a:p>
            <a:pPr lvl="2"/>
            <a:r>
              <a:rPr lang="bg-BG" smtClean="0"/>
              <a:t>Third level</a:t>
            </a:r>
          </a:p>
          <a:p>
            <a:pPr lvl="3"/>
            <a:r>
              <a:rPr lang="bg-BG" smtClean="0"/>
              <a:t>Fourth level</a:t>
            </a:r>
          </a:p>
          <a:p>
            <a:pPr lvl="4"/>
            <a:r>
              <a:rPr lang="bg-BG"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bg-BG">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bg-BG">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DE81D214-C3F9-4DBD-AA9A-34333632EAE6}" type="slidenum">
              <a:rPr lang="bg-BG">
                <a:solidFill>
                  <a:srgbClr val="000000"/>
                </a:solidFill>
              </a:rPr>
              <a:pPr fontAlgn="base">
                <a:spcBef>
                  <a:spcPct val="0"/>
                </a:spcBef>
                <a:spcAft>
                  <a:spcPct val="0"/>
                </a:spcAft>
                <a:defRPr/>
              </a:pPr>
              <a:t>‹#›</a:t>
            </a:fld>
            <a:endParaRPr lang="bg-BG">
              <a:solidFill>
                <a:srgbClr val="000000"/>
              </a:solidFill>
            </a:endParaRPr>
          </a:p>
        </p:txBody>
      </p:sp>
      <p:pic>
        <p:nvPicPr>
          <p:cNvPr id="9" name="Picture 4"/>
          <p:cNvPicPr>
            <a:picLocks noChangeAspect="1" noChangeArrowheads="1"/>
          </p:cNvPicPr>
          <p:nvPr userDrawn="1"/>
        </p:nvPicPr>
        <p:blipFill>
          <a:blip r:embed="rId15" cstate="print"/>
          <a:srcRect/>
          <a:stretch>
            <a:fillRect/>
          </a:stretch>
        </p:blipFill>
        <p:spPr bwMode="auto">
          <a:xfrm>
            <a:off x="6351" y="0"/>
            <a:ext cx="12179300" cy="6858000"/>
          </a:xfrm>
          <a:prstGeom prst="rect">
            <a:avLst/>
          </a:prstGeom>
          <a:noFill/>
          <a:ln w="9525">
            <a:noFill/>
            <a:miter lim="800000"/>
            <a:headEnd/>
            <a:tailEnd/>
          </a:ln>
        </p:spPr>
      </p:pic>
    </p:spTree>
    <p:extLst>
      <p:ext uri="{BB962C8B-B14F-4D97-AF65-F5344CB8AC3E}">
        <p14:creationId xmlns:p14="http://schemas.microsoft.com/office/powerpoint/2010/main" val="4043371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6.emf"/><Relationship Id="rId3" Type="http://schemas.openxmlformats.org/officeDocument/2006/relationships/image" Target="../media/image6.emf"/><Relationship Id="rId7" Type="http://schemas.openxmlformats.org/officeDocument/2006/relationships/image" Target="../media/image10.emf"/><Relationship Id="rId12" Type="http://schemas.openxmlformats.org/officeDocument/2006/relationships/image" Target="../media/image15.emf"/><Relationship Id="rId2" Type="http://schemas.openxmlformats.org/officeDocument/2006/relationships/image" Target="../media/image5.emf"/><Relationship Id="rId1" Type="http://schemas.openxmlformats.org/officeDocument/2006/relationships/slideLayout" Target="../slideLayouts/slideLayout15.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 Id="rId1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2.wmf"/><Relationship Id="rId18" Type="http://schemas.openxmlformats.org/officeDocument/2006/relationships/image" Target="../media/image37.emf"/><Relationship Id="rId3" Type="http://schemas.openxmlformats.org/officeDocument/2006/relationships/image" Target="../media/image22.emf"/><Relationship Id="rId7" Type="http://schemas.openxmlformats.org/officeDocument/2006/relationships/image" Target="../media/image26.wmf"/><Relationship Id="rId12" Type="http://schemas.openxmlformats.org/officeDocument/2006/relationships/image" Target="../media/image31.wmf"/><Relationship Id="rId17" Type="http://schemas.openxmlformats.org/officeDocument/2006/relationships/image" Target="../media/image36.emf"/><Relationship Id="rId2" Type="http://schemas.openxmlformats.org/officeDocument/2006/relationships/image" Target="../media/image21.wmf"/><Relationship Id="rId16" Type="http://schemas.openxmlformats.org/officeDocument/2006/relationships/image" Target="../media/image35.emf"/><Relationship Id="rId20" Type="http://schemas.openxmlformats.org/officeDocument/2006/relationships/image" Target="../media/image39.emf"/><Relationship Id="rId1" Type="http://schemas.openxmlformats.org/officeDocument/2006/relationships/slideLayout" Target="../slideLayouts/slideLayout15.xml"/><Relationship Id="rId6" Type="http://schemas.openxmlformats.org/officeDocument/2006/relationships/image" Target="../media/image25.wmf"/><Relationship Id="rId11" Type="http://schemas.openxmlformats.org/officeDocument/2006/relationships/image" Target="../media/image30.emf"/><Relationship Id="rId5" Type="http://schemas.openxmlformats.org/officeDocument/2006/relationships/image" Target="../media/image24.wmf"/><Relationship Id="rId15" Type="http://schemas.openxmlformats.org/officeDocument/2006/relationships/image" Target="../media/image34.emf"/><Relationship Id="rId10" Type="http://schemas.openxmlformats.org/officeDocument/2006/relationships/image" Target="../media/image29.emf"/><Relationship Id="rId19" Type="http://schemas.openxmlformats.org/officeDocument/2006/relationships/image" Target="../media/image38.emf"/><Relationship Id="rId4" Type="http://schemas.openxmlformats.org/officeDocument/2006/relationships/image" Target="../media/image23.wmf"/><Relationship Id="rId9" Type="http://schemas.openxmlformats.org/officeDocument/2006/relationships/image" Target="../media/image28.emf"/><Relationship Id="rId14" Type="http://schemas.openxmlformats.org/officeDocument/2006/relationships/image" Target="../media/image3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5.xml"/><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2.png"/><Relationship Id="rId1" Type="http://schemas.openxmlformats.org/officeDocument/2006/relationships/slideLayout" Target="../slideLayouts/slideLayout15.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2.png"/><Relationship Id="rId1" Type="http://schemas.openxmlformats.org/officeDocument/2006/relationships/slideLayout" Target="../slideLayouts/slideLayout15.xml"/><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5.xml"/><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0.png"/><Relationship Id="rId1" Type="http://schemas.openxmlformats.org/officeDocument/2006/relationships/slideLayout" Target="../slideLayouts/slideLayout15.xml"/><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5.xml"/><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5.xml"/><Relationship Id="rId5" Type="http://schemas.openxmlformats.org/officeDocument/2006/relationships/image" Target="../media/image70.png"/><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5.xml"/><Relationship Id="rId5" Type="http://schemas.openxmlformats.org/officeDocument/2006/relationships/image" Target="../media/image73.png"/><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4.png"/><Relationship Id="rId1" Type="http://schemas.openxmlformats.org/officeDocument/2006/relationships/slideLayout" Target="../slideLayouts/slideLayout15.xml"/><Relationship Id="rId6" Type="http://schemas.openxmlformats.org/officeDocument/2006/relationships/image" Target="../media/image49.png"/><Relationship Id="rId5" Type="http://schemas.openxmlformats.org/officeDocument/2006/relationships/image" Target="../media/image76.png"/><Relationship Id="rId4" Type="http://schemas.openxmlformats.org/officeDocument/2006/relationships/image" Target="../media/image75.png"/></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5.xml"/><Relationship Id="rId4" Type="http://schemas.openxmlformats.org/officeDocument/2006/relationships/image" Target="../media/image85.png"/></Relationships>
</file>

<file path=ppt/slides/_rels/slide4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5.xml"/><Relationship Id="rId5" Type="http://schemas.openxmlformats.org/officeDocument/2006/relationships/image" Target="../media/image89.png"/><Relationship Id="rId4" Type="http://schemas.openxmlformats.org/officeDocument/2006/relationships/image" Target="../media/image88.png"/></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90.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5.xml"/><Relationship Id="rId5" Type="http://schemas.openxmlformats.org/officeDocument/2006/relationships/image" Target="../media/image69.png"/><Relationship Id="rId4" Type="http://schemas.openxmlformats.org/officeDocument/2006/relationships/image" Target="../media/image93.png"/></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5.xml"/><Relationship Id="rId4" Type="http://schemas.openxmlformats.org/officeDocument/2006/relationships/image" Target="../media/image96.png"/></Relationships>
</file>

<file path=ppt/slides/_rels/slide4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4.png"/><Relationship Id="rId1" Type="http://schemas.openxmlformats.org/officeDocument/2006/relationships/slideLayout" Target="../slideLayouts/slideLayout15.xml"/><Relationship Id="rId4" Type="http://schemas.openxmlformats.org/officeDocument/2006/relationships/image" Target="../media/image9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9.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00.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01.png"/><Relationship Id="rId1" Type="http://schemas.openxmlformats.org/officeDocument/2006/relationships/slideLayout" Target="../slideLayouts/slideLayout15.xml"/><Relationship Id="rId5" Type="http://schemas.openxmlformats.org/officeDocument/2006/relationships/image" Target="../media/image103.png"/><Relationship Id="rId4" Type="http://schemas.openxmlformats.org/officeDocument/2006/relationships/image" Target="../media/image102.png"/></Relationships>
</file>

<file path=ppt/slides/_rels/slide5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15.xml"/><Relationship Id="rId4" Type="http://schemas.openxmlformats.org/officeDocument/2006/relationships/image" Target="../media/image94.png"/></Relationships>
</file>

<file path=ppt/slides/_rels/slide5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5.xml"/><Relationship Id="rId5" Type="http://schemas.openxmlformats.org/officeDocument/2006/relationships/image" Target="../media/image109.png"/><Relationship Id="rId4" Type="http://schemas.openxmlformats.org/officeDocument/2006/relationships/image" Target="../media/image10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15.xml"/><Relationship Id="rId4" Type="http://schemas.openxmlformats.org/officeDocument/2006/relationships/image" Target="../media/image1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5.xml"/><Relationship Id="rId4" Type="http://schemas.openxmlformats.org/officeDocument/2006/relationships/image" Target="../media/image120.png"/></Relationships>
</file>

<file path=ppt/slides/_rels/slide61.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124.emf"/><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15.xml"/><Relationship Id="rId4" Type="http://schemas.openxmlformats.org/officeDocument/2006/relationships/image" Target="../media/image132.png"/></Relationships>
</file>

<file path=ppt/slides/_rels/slide6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15.xml"/><Relationship Id="rId4" Type="http://schemas.openxmlformats.org/officeDocument/2006/relationships/image" Target="../media/image135.png"/></Relationships>
</file>

<file path=ppt/slides/_rels/slide6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15.xml"/><Relationship Id="rId4" Type="http://schemas.openxmlformats.org/officeDocument/2006/relationships/image" Target="../media/image13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bg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6"/>
          <p:cNvSpPr txBox="1">
            <a:spLocks noChangeArrowheads="1"/>
          </p:cNvSpPr>
          <p:nvPr/>
        </p:nvSpPr>
        <p:spPr bwMode="auto">
          <a:xfrm>
            <a:off x="0" y="2708275"/>
            <a:ext cx="12192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spcBef>
                <a:spcPct val="20000"/>
              </a:spcBef>
              <a:buFont typeface="Arial" panose="020B0604020202020204" pitchFamily="34" charset="0"/>
              <a:buChar char="•"/>
              <a:tabLst>
                <a:tab pos="3556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56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56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56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56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56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56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56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5600" algn="l"/>
              </a:tabLst>
              <a:defRPr sz="2000">
                <a:solidFill>
                  <a:schemeClr val="tx1"/>
                </a:solidFill>
                <a:latin typeface="Calibri" panose="020F0502020204030204" pitchFamily="34" charset="0"/>
              </a:defRPr>
            </a:lvl9pPr>
          </a:lstStyle>
          <a:p>
            <a:pPr algn="ctr">
              <a:spcBef>
                <a:spcPts val="1200"/>
              </a:spcBef>
              <a:buNone/>
            </a:pPr>
            <a:r>
              <a:rPr lang="en-US" altLang="bg-BG" sz="2800" b="1" dirty="0" smtClean="0">
                <a:solidFill>
                  <a:schemeClr val="bg1"/>
                </a:solidFill>
                <a:latin typeface="Times New Roman" panose="02020603050405020304" pitchFamily="18" charset="0"/>
                <a:cs typeface="Times New Roman" panose="02020603050405020304" pitchFamily="18" charset="0"/>
              </a:rPr>
              <a:t>OASIS 2D Editor in METAPATH Platform</a:t>
            </a:r>
          </a:p>
          <a:p>
            <a:pPr algn="ctr">
              <a:spcBef>
                <a:spcPts val="1200"/>
              </a:spcBef>
              <a:buNone/>
            </a:pPr>
            <a:r>
              <a:rPr lang="en-US" altLang="bg-BG" sz="2800" b="1" i="1" dirty="0" smtClean="0">
                <a:solidFill>
                  <a:schemeClr val="bg1"/>
                </a:solidFill>
                <a:latin typeface="Times New Roman" panose="02020603050405020304" pitchFamily="18" charset="0"/>
                <a:cs typeface="Times New Roman" panose="02020603050405020304" pitchFamily="18" charset="0"/>
              </a:rPr>
              <a:t>Common fragments - practical applications</a:t>
            </a:r>
            <a:endParaRPr lang="en-US" altLang="bg-BG" sz="2800" b="1" i="1" dirty="0">
              <a:solidFill>
                <a:schemeClr val="bg1"/>
              </a:solidFill>
              <a:latin typeface="Times New Roman" panose="02020603050405020304" pitchFamily="18" charset="0"/>
              <a:cs typeface="Times New Roman" panose="02020603050405020304" pitchFamily="18" charset="0"/>
            </a:endParaRPr>
          </a:p>
        </p:txBody>
      </p:sp>
      <p:sp>
        <p:nvSpPr>
          <p:cNvPr id="6150" name="TextBox 4"/>
          <p:cNvSpPr txBox="1">
            <a:spLocks noChangeArrowheads="1"/>
          </p:cNvSpPr>
          <p:nvPr/>
        </p:nvSpPr>
        <p:spPr bwMode="auto">
          <a:xfrm>
            <a:off x="2589212" y="5774075"/>
            <a:ext cx="70135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2000" dirty="0">
                <a:solidFill>
                  <a:schemeClr val="bg1"/>
                </a:solidFill>
                <a:latin typeface="Times New Roman" panose="02020603050405020304" pitchFamily="18" charset="0"/>
              </a:rPr>
              <a:t>Laboratory of Mathematical </a:t>
            </a:r>
            <a:r>
              <a:rPr lang="en-US" altLang="bg-BG" sz="2000" dirty="0" smtClean="0">
                <a:solidFill>
                  <a:schemeClr val="bg1"/>
                </a:solidFill>
                <a:latin typeface="Times New Roman" panose="02020603050405020304" pitchFamily="18" charset="0"/>
              </a:rPr>
              <a:t>Chemistry</a:t>
            </a:r>
          </a:p>
          <a:p>
            <a:pPr algn="ctr" eaLnBrk="1" hangingPunct="1">
              <a:spcBef>
                <a:spcPct val="0"/>
              </a:spcBef>
              <a:buFontTx/>
              <a:buNone/>
            </a:pPr>
            <a:r>
              <a:rPr lang="en-US" altLang="bg-BG" sz="2000" dirty="0" err="1" smtClean="0">
                <a:solidFill>
                  <a:schemeClr val="bg1"/>
                </a:solidFill>
                <a:latin typeface="Times New Roman" panose="02020603050405020304" pitchFamily="18" charset="0"/>
              </a:rPr>
              <a:t>Burgas</a:t>
            </a:r>
            <a:r>
              <a:rPr lang="en-US" altLang="bg-BG" sz="2000" dirty="0" smtClean="0">
                <a:solidFill>
                  <a:schemeClr val="bg1"/>
                </a:solidFill>
                <a:latin typeface="Times New Roman" panose="02020603050405020304" pitchFamily="18" charset="0"/>
              </a:rPr>
              <a:t>, 2022</a:t>
            </a:r>
            <a:endParaRPr lang="en-US" altLang="bg-BG" sz="2000" dirty="0">
              <a:solidFill>
                <a:schemeClr val="bg1"/>
              </a:solidFill>
              <a:latin typeface="Times New Roman" panose="02020603050405020304" pitchFamily="18" charset="0"/>
            </a:endParaRPr>
          </a:p>
          <a:p>
            <a:pPr algn="ctr" eaLnBrk="1" hangingPunct="1">
              <a:spcBef>
                <a:spcPct val="0"/>
              </a:spcBef>
              <a:buFontTx/>
              <a:buNone/>
            </a:pPr>
            <a:endParaRPr lang="en-US" altLang="bg-BG" sz="20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242645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1255647" y="107951"/>
            <a:ext cx="9696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63500" algn="ctr">
              <a:spcBef>
                <a:spcPct val="20000"/>
              </a:spcBef>
              <a:buFontTx/>
              <a:buNone/>
              <a:defRPr sz="2800" b="1">
                <a:solidFill>
                  <a:srgbClr val="0070C0"/>
                </a:solidFill>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GB" altLang="en-US" dirty="0"/>
              <a:t>Common </a:t>
            </a:r>
            <a:r>
              <a:rPr lang="en-GB" altLang="en-US" dirty="0" smtClean="0"/>
              <a:t>fragments </a:t>
            </a:r>
            <a:r>
              <a:rPr lang="en-GB" altLang="en-US" dirty="0"/>
              <a:t>- definition</a:t>
            </a:r>
          </a:p>
        </p:txBody>
      </p:sp>
      <p:cxnSp>
        <p:nvCxnSpPr>
          <p:cNvPr id="5" name="Straight Connector 4"/>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pic>
        <p:nvPicPr>
          <p:cNvPr id="3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77492" y="930766"/>
            <a:ext cx="3671887"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468313" y="1052513"/>
            <a:ext cx="3816350" cy="1938992"/>
          </a:xfrm>
          <a:prstGeom prst="rect">
            <a:avLst/>
          </a:prstGeom>
          <a:noFill/>
        </p:spPr>
        <p:txBody>
          <a:bodyPr>
            <a:spAutoFit/>
          </a:bodyPr>
          <a:lstStyle/>
          <a:p>
            <a:pPr marL="285750" indent="-28575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Did  you find it familiar ?</a:t>
            </a:r>
          </a:p>
          <a:p>
            <a:pPr>
              <a:defRPr/>
            </a:pPr>
            <a:r>
              <a:rPr lang="en-US" sz="2400" dirty="0">
                <a:latin typeface="Times New Roman" panose="02020603050405020304" pitchFamily="18" charset="0"/>
                <a:cs typeface="Times New Roman" panose="02020603050405020304" pitchFamily="18" charset="0"/>
              </a:rPr>
              <a:t> </a:t>
            </a:r>
          </a:p>
          <a:p>
            <a:pPr>
              <a:defRPr/>
            </a:pPr>
            <a:r>
              <a:rPr lang="en-US" sz="2400" i="1" dirty="0">
                <a:latin typeface="Times New Roman" panose="02020603050405020304" pitchFamily="18" charset="0"/>
                <a:cs typeface="Times New Roman" panose="02020603050405020304" pitchFamily="18" charset="0"/>
              </a:rPr>
              <a:t>“where : </a:t>
            </a:r>
            <a:r>
              <a:rPr lang="en-US" sz="2400" b="1" i="1" dirty="0">
                <a:latin typeface="Times New Roman" panose="02020603050405020304" pitchFamily="18" charset="0"/>
                <a:cs typeface="Times New Roman" panose="02020603050405020304" pitchFamily="18" charset="0"/>
              </a:rPr>
              <a:t>R1 ….. “</a:t>
            </a:r>
          </a:p>
          <a:p>
            <a:pPr>
              <a:defRPr/>
            </a:pPr>
            <a:r>
              <a:rPr lang="en-US" sz="2400" b="1" i="1" dirty="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   R2  </a:t>
            </a:r>
            <a:r>
              <a:rPr lang="en-US" sz="2400" b="1" i="1" dirty="0">
                <a:latin typeface="Times New Roman" panose="02020603050405020304" pitchFamily="18" charset="0"/>
                <a:cs typeface="Times New Roman" panose="02020603050405020304" pitchFamily="18" charset="0"/>
              </a:rPr>
              <a:t>…….</a:t>
            </a:r>
          </a:p>
          <a:p>
            <a:pPr>
              <a:defRPr/>
            </a:pPr>
            <a:r>
              <a:rPr lang="en-US" sz="2400" b="1" i="1" dirty="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 Rn </a:t>
            </a:r>
            <a:r>
              <a:rPr lang="en-US" sz="2400" b="1" i="1" dirty="0">
                <a:latin typeface="Times New Roman" panose="02020603050405020304" pitchFamily="18" charset="0"/>
                <a:cs typeface="Times New Roman" panose="02020603050405020304" pitchFamily="18" charset="0"/>
              </a:rPr>
              <a:t>…………..”</a:t>
            </a:r>
          </a:p>
        </p:txBody>
      </p:sp>
      <p:sp>
        <p:nvSpPr>
          <p:cNvPr id="6" name="Oval 5"/>
          <p:cNvSpPr/>
          <p:nvPr/>
        </p:nvSpPr>
        <p:spPr bwMode="auto">
          <a:xfrm>
            <a:off x="5361076" y="1305098"/>
            <a:ext cx="482137" cy="324197"/>
          </a:xfrm>
          <a:prstGeom prst="ellipse">
            <a:avLst/>
          </a:prstGeom>
          <a:noFill/>
          <a:ln w="19050" cap="flat" cmpd="sng" algn="ctr">
            <a:solidFill>
              <a:srgbClr val="FF0000"/>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9" name="Oval 38"/>
          <p:cNvSpPr/>
          <p:nvPr/>
        </p:nvSpPr>
        <p:spPr bwMode="auto">
          <a:xfrm>
            <a:off x="5404969" y="2189018"/>
            <a:ext cx="438245" cy="313113"/>
          </a:xfrm>
          <a:prstGeom prst="ellipse">
            <a:avLst/>
          </a:prstGeom>
          <a:noFill/>
          <a:ln w="19050" cap="flat" cmpd="sng" algn="ctr">
            <a:solidFill>
              <a:srgbClr val="FF0000"/>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 name="Oval 39"/>
          <p:cNvSpPr/>
          <p:nvPr/>
        </p:nvSpPr>
        <p:spPr bwMode="auto">
          <a:xfrm>
            <a:off x="6579835" y="1045585"/>
            <a:ext cx="438245" cy="313113"/>
          </a:xfrm>
          <a:prstGeom prst="ellipse">
            <a:avLst/>
          </a:prstGeom>
          <a:noFill/>
          <a:ln w="19050" cap="flat" cmpd="sng" algn="ctr">
            <a:solidFill>
              <a:srgbClr val="FF0000"/>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1" name="Oval 40"/>
          <p:cNvSpPr/>
          <p:nvPr/>
        </p:nvSpPr>
        <p:spPr bwMode="auto">
          <a:xfrm>
            <a:off x="6554895" y="1827414"/>
            <a:ext cx="438245" cy="313113"/>
          </a:xfrm>
          <a:prstGeom prst="ellipse">
            <a:avLst/>
          </a:prstGeom>
          <a:noFill/>
          <a:ln w="19050" cap="flat" cmpd="sng" algn="ctr">
            <a:solidFill>
              <a:srgbClr val="FF0000"/>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8492150" y="1068953"/>
            <a:ext cx="3613509" cy="923330"/>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Is it possible to express the substituents (</a:t>
            </a:r>
            <a:r>
              <a:rPr lang="en-US" b="1" i="1" dirty="0" smtClean="0">
                <a:solidFill>
                  <a:srgbClr val="FF0000"/>
                </a:solidFill>
                <a:latin typeface="Times New Roman" panose="02020603050405020304" pitchFamily="18" charset="0"/>
                <a:cs typeface="Times New Roman" panose="02020603050405020304" pitchFamily="18" charset="0"/>
              </a:rPr>
              <a:t>Rn</a:t>
            </a:r>
            <a:r>
              <a:rPr lang="en-US" b="1" dirty="0" smtClean="0">
                <a:solidFill>
                  <a:srgbClr val="FF0000"/>
                </a:solidFill>
                <a:latin typeface="Times New Roman" panose="02020603050405020304" pitchFamily="18" charset="0"/>
                <a:cs typeface="Times New Roman" panose="02020603050405020304" pitchFamily="18" charset="0"/>
              </a:rPr>
              <a:t>) in METAPATH software?</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8410669" y="2373498"/>
            <a:ext cx="3243775" cy="646331"/>
          </a:xfrm>
          <a:prstGeom prst="rect">
            <a:avLst/>
          </a:prstGeom>
          <a:noFill/>
        </p:spPr>
        <p:txBody>
          <a:bodyPr wrap="square" rtlCol="0">
            <a:spAutoFit/>
          </a:bodyPr>
          <a:lstStyle/>
          <a:p>
            <a:pPr marL="285750" indent="-285750">
              <a:buFont typeface="Wingdings" panose="05000000000000000000" pitchFamily="2" charset="2"/>
              <a:buChar char="ü"/>
            </a:pPr>
            <a:r>
              <a:rPr lang="en-US" b="1" dirty="0" smtClean="0">
                <a:solidFill>
                  <a:srgbClr val="00B050"/>
                </a:solidFill>
                <a:latin typeface="Times New Roman" panose="02020603050405020304" pitchFamily="18" charset="0"/>
                <a:cs typeface="Times New Roman" panose="02020603050405020304" pitchFamily="18" charset="0"/>
              </a:rPr>
              <a:t>Yes it is possible, by using OASIS Common fragments.</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57" name="Rectangle 4"/>
          <p:cNvSpPr>
            <a:spLocks noChangeArrowheads="1"/>
          </p:cNvSpPr>
          <p:nvPr/>
        </p:nvSpPr>
        <p:spPr bwMode="auto">
          <a:xfrm>
            <a:off x="20085" y="6514068"/>
            <a:ext cx="7608887"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itchFamily="18" charset="2"/>
              <a:buChar char=""/>
              <a:defRPr sz="2600">
                <a:solidFill>
                  <a:schemeClr val="tx1"/>
                </a:solidFill>
                <a:latin typeface="Calibri" pitchFamily="34" charset="0"/>
              </a:defRPr>
            </a:lvl1pPr>
            <a:lvl2pPr marL="742950" indent="-285750">
              <a:spcBef>
                <a:spcPts val="500"/>
              </a:spcBef>
              <a:buClr>
                <a:schemeClr val="accent2"/>
              </a:buClr>
              <a:buSzPct val="76000"/>
              <a:buFont typeface="Wingdings 3" pitchFamily="18" charset="2"/>
              <a:buChar char=""/>
              <a:defRPr sz="2300">
                <a:solidFill>
                  <a:schemeClr val="tx2"/>
                </a:solidFill>
                <a:latin typeface="Calibri" pitchFamily="34" charset="0"/>
              </a:defRPr>
            </a:lvl2pPr>
            <a:lvl3pPr marL="1143000" indent="-228600">
              <a:spcBef>
                <a:spcPts val="500"/>
              </a:spcBef>
              <a:buClr>
                <a:srgbClr val="BCBCBC"/>
              </a:buClr>
              <a:buSzPct val="76000"/>
              <a:buFont typeface="Wingdings 3" pitchFamily="18" charset="2"/>
              <a:buChar char=""/>
              <a:defRPr sz="2000">
                <a:solidFill>
                  <a:schemeClr val="tx1"/>
                </a:solidFill>
                <a:latin typeface="Calibri" pitchFamily="34" charset="0"/>
              </a:defRPr>
            </a:lvl3pPr>
            <a:lvl4pPr marL="1600200" indent="-228600">
              <a:spcBef>
                <a:spcPts val="400"/>
              </a:spcBef>
              <a:buClr>
                <a:srgbClr val="8BA2B4"/>
              </a:buClr>
              <a:buSzPct val="70000"/>
              <a:buFont typeface="Wingdings" pitchFamily="2" charset="2"/>
              <a:buChar char=""/>
              <a:defRPr>
                <a:solidFill>
                  <a:schemeClr val="tx1"/>
                </a:solidFill>
                <a:latin typeface="Calibri" pitchFamily="34" charset="0"/>
              </a:defRPr>
            </a:lvl4pPr>
            <a:lvl5pPr marL="2057400" indent="-228600">
              <a:spcBef>
                <a:spcPts val="300"/>
              </a:spcBef>
              <a:buClr>
                <a:schemeClr val="accent2"/>
              </a:buClr>
              <a:buSzPct val="70000"/>
              <a:buFont typeface="Wingdings" pitchFamily="2" charset="2"/>
              <a:buChar char=""/>
              <a:defRPr sz="1600">
                <a:solidFill>
                  <a:schemeClr val="tx1"/>
                </a:solidFill>
                <a:latin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9pPr>
          </a:lstStyle>
          <a:p>
            <a:pPr>
              <a:lnSpc>
                <a:spcPct val="115000"/>
              </a:lnSpc>
              <a:spcBef>
                <a:spcPct val="0"/>
              </a:spcBef>
              <a:spcAft>
                <a:spcPts val="1000"/>
              </a:spcAft>
              <a:buClrTx/>
              <a:buSzTx/>
              <a:buFontTx/>
              <a:buNone/>
            </a:pPr>
            <a:r>
              <a:rPr lang="en-US" altLang="en-US" sz="1000" dirty="0">
                <a:latin typeface="Times New Roman" panose="02020603050405020304" pitchFamily="18" charset="0"/>
                <a:ea typeface="Calibri" pitchFamily="34" charset="0"/>
                <a:cs typeface="Times New Roman" panose="02020603050405020304" pitchFamily="18" charset="0"/>
              </a:rPr>
              <a:t>[1] Johann </a:t>
            </a:r>
            <a:r>
              <a:rPr lang="en-US" altLang="en-US" sz="1000" dirty="0" err="1">
                <a:latin typeface="Times New Roman" panose="02020603050405020304" pitchFamily="18" charset="0"/>
                <a:ea typeface="Calibri" pitchFamily="34" charset="0"/>
                <a:cs typeface="Times New Roman" panose="02020603050405020304" pitchFamily="18" charset="0"/>
              </a:rPr>
              <a:t>Gasteiger</a:t>
            </a:r>
            <a:r>
              <a:rPr lang="en-US" altLang="en-US" sz="1000" dirty="0">
                <a:latin typeface="Times New Roman" panose="02020603050405020304" pitchFamily="18" charset="0"/>
                <a:ea typeface="Calibri" pitchFamily="34" charset="0"/>
                <a:cs typeface="Times New Roman" panose="02020603050405020304" pitchFamily="18" charset="0"/>
              </a:rPr>
              <a:t>, Thomas Engel</a:t>
            </a:r>
            <a:r>
              <a:rPr lang="bg-BG" altLang="en-US" sz="1000" dirty="0">
                <a:latin typeface="Times New Roman" panose="02020603050405020304" pitchFamily="18" charset="0"/>
                <a:ea typeface="Calibri" pitchFamily="34" charset="0"/>
                <a:cs typeface="Times New Roman" panose="02020603050405020304" pitchFamily="18" charset="0"/>
              </a:rPr>
              <a:t> :</a:t>
            </a:r>
            <a:r>
              <a:rPr lang="en-US" altLang="en-US" sz="1000" dirty="0">
                <a:latin typeface="Times New Roman" panose="02020603050405020304" pitchFamily="18" charset="0"/>
                <a:ea typeface="Calibri" pitchFamily="34" charset="0"/>
                <a:cs typeface="Times New Roman" panose="02020603050405020304" pitchFamily="18" charset="0"/>
              </a:rPr>
              <a:t> “</a:t>
            </a:r>
            <a:r>
              <a:rPr lang="en-US" altLang="en-US" sz="1000" dirty="0" err="1">
                <a:latin typeface="Times New Roman" panose="02020603050405020304" pitchFamily="18" charset="0"/>
                <a:ea typeface="Calibri" pitchFamily="34" charset="0"/>
                <a:cs typeface="Times New Roman" panose="02020603050405020304" pitchFamily="18" charset="0"/>
              </a:rPr>
              <a:t>Chemoinformatics</a:t>
            </a:r>
            <a:r>
              <a:rPr lang="en-US" altLang="en-US" sz="1000" dirty="0">
                <a:latin typeface="Times New Roman" panose="02020603050405020304" pitchFamily="18" charset="0"/>
                <a:ea typeface="Calibri" pitchFamily="34" charset="0"/>
                <a:cs typeface="Times New Roman" panose="02020603050405020304" pitchFamily="18" charset="0"/>
              </a:rPr>
              <a:t>: A Textbook”</a:t>
            </a:r>
          </a:p>
        </p:txBody>
      </p:sp>
      <p:sp>
        <p:nvSpPr>
          <p:cNvPr id="14"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10</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945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6" grpId="0" animBg="1"/>
      <p:bldP spid="39" grpId="0" animBg="1"/>
      <p:bldP spid="40" grpId="0" animBg="1"/>
      <p:bldP spid="41" grpId="0" animBg="1"/>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7541695" y="4187898"/>
            <a:ext cx="4490360" cy="738664"/>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C[X1]"@Chain1{-}C{SP3}([X1])([X1])([X1])[V1];1-3c"[V1]C1C2=C(C(=O)NC(c3c{~1}c{~1}c{~1}c{~1}c3O)=N2)NN=1"~1Pos1{-}O{H}[X1];1s"</a:t>
            </a:r>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247" y="2887330"/>
            <a:ext cx="3187767"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6" name="TextBox 12"/>
          <p:cNvSpPr txBox="1">
            <a:spLocks noChangeArrowheads="1"/>
          </p:cNvSpPr>
          <p:nvPr/>
        </p:nvSpPr>
        <p:spPr bwMode="auto">
          <a:xfrm>
            <a:off x="463005" y="811712"/>
            <a:ext cx="10725926" cy="198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bg-BG" sz="2000" dirty="0" smtClean="0">
                <a:latin typeface="Times New Roman" panose="02020603050405020304" pitchFamily="18" charset="0"/>
                <a:cs typeface="Times New Roman" panose="02020603050405020304" pitchFamily="18" charset="0"/>
              </a:rPr>
              <a:t>OASIS SMILES is a </a:t>
            </a:r>
            <a:r>
              <a:rPr lang="en-US" altLang="bg-BG" sz="2000" dirty="0" err="1" smtClean="0">
                <a:latin typeface="Times New Roman" panose="02020603050405020304" pitchFamily="18" charset="0"/>
                <a:cs typeface="Times New Roman" panose="02020603050405020304" pitchFamily="18" charset="0"/>
              </a:rPr>
              <a:t>Markush</a:t>
            </a:r>
            <a:r>
              <a:rPr lang="en-US" altLang="bg-BG" sz="2000" dirty="0" smtClean="0">
                <a:latin typeface="Times New Roman" panose="02020603050405020304" pitchFamily="18" charset="0"/>
                <a:cs typeface="Times New Roman" panose="02020603050405020304" pitchFamily="18" charset="0"/>
              </a:rPr>
              <a:t> type structure [1], which have a fixed core called scaffold and variable parts (e.g. common fragments) attached to the scaffold:</a:t>
            </a:r>
          </a:p>
          <a:p>
            <a:pPr lvl="1" algn="just">
              <a:lnSpc>
                <a:spcPct val="115000"/>
              </a:lnSpc>
              <a:spcBef>
                <a:spcPct val="0"/>
              </a:spcBef>
              <a:spcAft>
                <a:spcPts val="1000"/>
              </a:spcAft>
              <a:buFont typeface="Arial" pitchFamily="34" charset="0"/>
              <a:buChar char="•"/>
            </a:pPr>
            <a:r>
              <a:rPr lang="en-US" altLang="en-US" sz="2000" b="1" i="1" dirty="0">
                <a:solidFill>
                  <a:srgbClr val="000000"/>
                </a:solidFill>
                <a:latin typeface="Times New Roman" panose="02020603050405020304" pitchFamily="18" charset="0"/>
                <a:ea typeface="Calibri" pitchFamily="34" charset="0"/>
                <a:cs typeface="Times New Roman" panose="02020603050405020304" pitchFamily="18" charset="0"/>
              </a:rPr>
              <a:t>Fixed core  </a:t>
            </a:r>
            <a:r>
              <a:rPr lang="en-US" altLang="en-US" sz="2000" i="1" dirty="0">
                <a:solidFill>
                  <a:srgbClr val="000000"/>
                </a:solidFill>
                <a:latin typeface="Times New Roman" panose="02020603050405020304" pitchFamily="18" charset="0"/>
                <a:ea typeface="Calibri" pitchFamily="34" charset="0"/>
                <a:cs typeface="Times New Roman" panose="02020603050405020304" pitchFamily="18" charset="0"/>
              </a:rPr>
              <a:t>(scaffold)</a:t>
            </a:r>
          </a:p>
          <a:p>
            <a:pPr lvl="1" algn="just">
              <a:lnSpc>
                <a:spcPct val="115000"/>
              </a:lnSpc>
              <a:spcBef>
                <a:spcPct val="0"/>
              </a:spcBef>
              <a:spcAft>
                <a:spcPts val="1000"/>
              </a:spcAft>
              <a:buFont typeface="Arial" pitchFamily="34" charset="0"/>
              <a:buChar char="•"/>
            </a:pPr>
            <a:r>
              <a:rPr lang="en-US" altLang="en-US" sz="2000" b="1" i="1" dirty="0">
                <a:solidFill>
                  <a:srgbClr val="000000"/>
                </a:solidFill>
                <a:latin typeface="Times New Roman" panose="02020603050405020304" pitchFamily="18" charset="0"/>
                <a:ea typeface="Calibri" pitchFamily="34" charset="0"/>
                <a:cs typeface="Times New Roman" panose="02020603050405020304" pitchFamily="18" charset="0"/>
              </a:rPr>
              <a:t>Variable parts </a:t>
            </a:r>
            <a:r>
              <a:rPr lang="en-US" altLang="en-US" sz="2000" i="1" dirty="0">
                <a:solidFill>
                  <a:srgbClr val="000000"/>
                </a:solidFill>
                <a:latin typeface="Times New Roman" panose="02020603050405020304" pitchFamily="18" charset="0"/>
                <a:ea typeface="Calibri" pitchFamily="34" charset="0"/>
                <a:cs typeface="Times New Roman" panose="02020603050405020304" pitchFamily="18" charset="0"/>
              </a:rPr>
              <a:t>(R groups, </a:t>
            </a:r>
            <a:r>
              <a:rPr lang="en-US" altLang="en-US" sz="2000" i="1" dirty="0" smtClean="0">
                <a:solidFill>
                  <a:srgbClr val="000000"/>
                </a:solidFill>
                <a:latin typeface="Times New Roman" panose="02020603050405020304" pitchFamily="18" charset="0"/>
                <a:ea typeface="Calibri" pitchFamily="34" charset="0"/>
                <a:cs typeface="Times New Roman" panose="02020603050405020304" pitchFamily="18" charset="0"/>
              </a:rPr>
              <a:t>common </a:t>
            </a:r>
            <a:r>
              <a:rPr lang="en-US" altLang="en-US" sz="2000" i="1" dirty="0">
                <a:solidFill>
                  <a:srgbClr val="000000"/>
                </a:solidFill>
                <a:latin typeface="Times New Roman" panose="02020603050405020304" pitchFamily="18" charset="0"/>
                <a:ea typeface="Calibri" pitchFamily="34" charset="0"/>
                <a:cs typeface="Times New Roman" panose="02020603050405020304" pitchFamily="18" charset="0"/>
              </a:rPr>
              <a:t>fragment) </a:t>
            </a:r>
          </a:p>
          <a:p>
            <a:pPr algn="just" eaLnBrk="1" hangingPunct="1">
              <a:spcBef>
                <a:spcPct val="0"/>
              </a:spcBef>
              <a:buFontTx/>
              <a:buNone/>
            </a:pPr>
            <a:endParaRPr lang="en-US" altLang="bg-BG" sz="2000" dirty="0">
              <a:latin typeface="Times New Roman" panose="02020603050405020304" pitchFamily="18" charset="0"/>
              <a:cs typeface="Times New Roman" panose="02020603050405020304" pitchFamily="18" charset="0"/>
            </a:endParaRPr>
          </a:p>
        </p:txBody>
      </p:sp>
      <p:sp>
        <p:nvSpPr>
          <p:cNvPr id="10" name="TextBox 12"/>
          <p:cNvSpPr txBox="1">
            <a:spLocks noChangeArrowheads="1"/>
          </p:cNvSpPr>
          <p:nvPr/>
        </p:nvSpPr>
        <p:spPr bwMode="auto">
          <a:xfrm>
            <a:off x="2298919" y="5933510"/>
            <a:ext cx="3937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800" b="1" dirty="0" smtClean="0">
                <a:latin typeface="Times New Roman" panose="02020603050405020304" pitchFamily="18" charset="0"/>
                <a:cs typeface="Times New Roman" panose="02020603050405020304" pitchFamily="18" charset="0"/>
              </a:rPr>
              <a:t>Depiction of OASIS SMILES</a:t>
            </a:r>
            <a:endParaRPr lang="bg-BG" altLang="bg-BG" sz="1800" dirty="0">
              <a:latin typeface="Times New Roman" panose="02020603050405020304" pitchFamily="18" charset="0"/>
              <a:cs typeface="Times New Roman" panose="02020603050405020304" pitchFamily="18" charset="0"/>
            </a:endParaRPr>
          </a:p>
        </p:txBody>
      </p:sp>
      <p:sp>
        <p:nvSpPr>
          <p:cNvPr id="3" name="Rectangle 2"/>
          <p:cNvSpPr/>
          <p:nvPr/>
        </p:nvSpPr>
        <p:spPr>
          <a:xfrm>
            <a:off x="2463350" y="2767609"/>
            <a:ext cx="962764" cy="369332"/>
          </a:xfrm>
          <a:prstGeom prst="rect">
            <a:avLst/>
          </a:prstGeom>
        </p:spPr>
        <p:txBody>
          <a:bodyPr wrap="none">
            <a:spAutoFit/>
          </a:bodyPr>
          <a:lstStyle/>
          <a:p>
            <a:r>
              <a:rPr lang="en-US" dirty="0" smtClean="0">
                <a:solidFill>
                  <a:schemeClr val="accent2"/>
                </a:solidFill>
                <a:latin typeface="Times New Roman" panose="02020603050405020304" pitchFamily="18" charset="0"/>
                <a:cs typeface="Times New Roman" panose="02020603050405020304" pitchFamily="18" charset="0"/>
              </a:rPr>
              <a:t>Scaffold</a:t>
            </a:r>
            <a:endParaRPr lang="en-US" dirty="0">
              <a:solidFill>
                <a:schemeClr val="accent2"/>
              </a:solidFill>
            </a:endParaRPr>
          </a:p>
        </p:txBody>
      </p:sp>
      <p:sp>
        <p:nvSpPr>
          <p:cNvPr id="17" name="Oval 16"/>
          <p:cNvSpPr/>
          <p:nvPr/>
        </p:nvSpPr>
        <p:spPr bwMode="auto">
          <a:xfrm rot="16200000">
            <a:off x="2687511" y="5096550"/>
            <a:ext cx="514442" cy="522402"/>
          </a:xfrm>
          <a:prstGeom prst="ellipse">
            <a:avLst/>
          </a:prstGeom>
          <a:noFill/>
          <a:ln w="19050" cap="flat" cmpd="sng" algn="ctr">
            <a:solidFill>
              <a:srgbClr val="FF0000"/>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5" name="Straight Arrow Connector 4"/>
          <p:cNvCxnSpPr/>
          <p:nvPr/>
        </p:nvCxnSpPr>
        <p:spPr bwMode="auto">
          <a:xfrm flipH="1" flipV="1">
            <a:off x="2974508" y="3136941"/>
            <a:ext cx="266130" cy="276878"/>
          </a:xfrm>
          <a:prstGeom prst="straightConnector1">
            <a:avLst/>
          </a:prstGeom>
          <a:noFill/>
          <a:ln w="19050" cap="flat" cmpd="sng" algn="ctr">
            <a:solidFill>
              <a:schemeClr val="accent2"/>
            </a:solidFill>
            <a:prstDash val="solid"/>
            <a:round/>
            <a:headEnd type="none" w="med" len="med"/>
            <a:tailEnd type="triangle"/>
          </a:ln>
          <a:effectLst>
            <a:outerShdw dist="20000" dir="5400000" rotWithShape="0">
              <a:srgbClr val="000000">
                <a:alpha val="37999"/>
              </a:srgbClr>
            </a:outerShdw>
          </a:effectLst>
        </p:spPr>
      </p:cxnSp>
      <p:sp>
        <p:nvSpPr>
          <p:cNvPr id="21" name="Rectangle 20"/>
          <p:cNvSpPr/>
          <p:nvPr/>
        </p:nvSpPr>
        <p:spPr>
          <a:xfrm>
            <a:off x="3377728" y="5511475"/>
            <a:ext cx="2024913" cy="369332"/>
          </a:xfrm>
          <a:prstGeom prst="rect">
            <a:avLst/>
          </a:prstGeom>
        </p:spPr>
        <p:txBody>
          <a:bodyPr wrap="none">
            <a:spAutoFit/>
          </a:bodyPr>
          <a:lstStyle/>
          <a:p>
            <a:r>
              <a:rPr lang="en-US" dirty="0" smtClean="0">
                <a:solidFill>
                  <a:srgbClr val="FF0000"/>
                </a:solidFill>
                <a:latin typeface="Times New Roman" panose="02020603050405020304" pitchFamily="18" charset="0"/>
                <a:cs typeface="Times New Roman" panose="02020603050405020304" pitchFamily="18" charset="0"/>
              </a:rPr>
              <a:t>Common fragments</a:t>
            </a:r>
            <a:endParaRPr lang="en-US" dirty="0">
              <a:solidFill>
                <a:srgbClr val="FF0000"/>
              </a:solidFill>
            </a:endParaRPr>
          </a:p>
        </p:txBody>
      </p:sp>
      <p:cxnSp>
        <p:nvCxnSpPr>
          <p:cNvPr id="19" name="Straight Arrow Connector 18"/>
          <p:cNvCxnSpPr/>
          <p:nvPr/>
        </p:nvCxnSpPr>
        <p:spPr bwMode="auto">
          <a:xfrm flipV="1">
            <a:off x="4878286" y="5100530"/>
            <a:ext cx="459754" cy="280968"/>
          </a:xfrm>
          <a:prstGeom prst="straightConnector1">
            <a:avLst/>
          </a:prstGeom>
          <a:noFill/>
          <a:ln w="19050" cap="flat" cmpd="sng" algn="ctr">
            <a:solidFill>
              <a:srgbClr val="FF0000"/>
            </a:solidFill>
            <a:prstDash val="solid"/>
            <a:round/>
            <a:headEnd type="none" w="med" len="med"/>
            <a:tailEnd type="triangle"/>
          </a:ln>
          <a:effectLst>
            <a:outerShdw dist="20000" dir="5400000" rotWithShape="0">
              <a:srgbClr val="000000">
                <a:alpha val="37999"/>
              </a:srgbClr>
            </a:outerShdw>
          </a:effectLst>
        </p:spPr>
      </p:cxnSp>
      <p:cxnSp>
        <p:nvCxnSpPr>
          <p:cNvPr id="22" name="Straight Arrow Connector 21"/>
          <p:cNvCxnSpPr/>
          <p:nvPr/>
        </p:nvCxnSpPr>
        <p:spPr bwMode="auto">
          <a:xfrm flipH="1" flipV="1">
            <a:off x="3232626" y="5311205"/>
            <a:ext cx="587754" cy="200270"/>
          </a:xfrm>
          <a:prstGeom prst="straightConnector1">
            <a:avLst/>
          </a:prstGeom>
          <a:noFill/>
          <a:ln w="19050" cap="flat" cmpd="sng" algn="ctr">
            <a:solidFill>
              <a:srgbClr val="FF0000"/>
            </a:solidFill>
            <a:prstDash val="solid"/>
            <a:round/>
            <a:headEnd type="none" w="med" len="med"/>
            <a:tailEnd type="triangle"/>
          </a:ln>
          <a:effectLst>
            <a:outerShdw dist="20000" dir="5400000" rotWithShape="0">
              <a:srgbClr val="000000">
                <a:alpha val="37999"/>
              </a:srgbClr>
            </a:outerShdw>
          </a:effectLst>
        </p:spPr>
      </p:cxnSp>
      <p:sp>
        <p:nvSpPr>
          <p:cNvPr id="37" name="Text Box 2"/>
          <p:cNvSpPr txBox="1">
            <a:spLocks noChangeArrowheads="1"/>
          </p:cNvSpPr>
          <p:nvPr/>
        </p:nvSpPr>
        <p:spPr bwMode="auto">
          <a:xfrm>
            <a:off x="1255647" y="89845"/>
            <a:ext cx="9696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GB" altLang="en-US" sz="2800" dirty="0" smtClean="0">
                <a:solidFill>
                  <a:srgbClr val="0070C0"/>
                </a:solidFill>
              </a:rPr>
              <a:t>Common fragments - definition</a:t>
            </a:r>
            <a:endParaRPr lang="en-GB" altLang="en-US" sz="2800" dirty="0">
              <a:solidFill>
                <a:srgbClr val="0070C0"/>
              </a:solidFill>
            </a:endParaRPr>
          </a:p>
        </p:txBody>
      </p:sp>
      <p:cxnSp>
        <p:nvCxnSpPr>
          <p:cNvPr id="38" name="Straight Connector 3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46" name="Oval 45"/>
          <p:cNvSpPr/>
          <p:nvPr/>
        </p:nvSpPr>
        <p:spPr bwMode="auto">
          <a:xfrm rot="16200000">
            <a:off x="5342020" y="4722592"/>
            <a:ext cx="514442" cy="522402"/>
          </a:xfrm>
          <a:prstGeom prst="ellipse">
            <a:avLst/>
          </a:prstGeom>
          <a:noFill/>
          <a:ln w="19050" cap="flat" cmpd="sng" algn="ctr">
            <a:solidFill>
              <a:srgbClr val="FF0000"/>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rot="20329205">
            <a:off x="2664602" y="3007427"/>
            <a:ext cx="3404337" cy="2194560"/>
          </a:xfrm>
          <a:prstGeom prst="ellipse">
            <a:avLst/>
          </a:prstGeom>
          <a:noFill/>
          <a:ln w="19050" cap="flat" cmpd="sng" algn="ctr">
            <a:solidFill>
              <a:schemeClr val="accent2"/>
            </a:solidFill>
            <a:prstDash val="solid"/>
            <a:round/>
            <a:headEnd type="none" w="med" len="med"/>
            <a:tailEnd type="triangle"/>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ight Arrow 11"/>
          <p:cNvSpPr/>
          <p:nvPr/>
        </p:nvSpPr>
        <p:spPr bwMode="auto">
          <a:xfrm>
            <a:off x="6460382" y="4047717"/>
            <a:ext cx="1003511" cy="733663"/>
          </a:xfrm>
          <a:prstGeom prst="rightArrow">
            <a:avLst/>
          </a:prstGeom>
          <a:gradFill flip="none" rotWithShape="1">
            <a:gsLst>
              <a:gs pos="0">
                <a:schemeClr val="bg1">
                  <a:alpha val="0"/>
                </a:schemeClr>
              </a:gs>
              <a:gs pos="87000">
                <a:schemeClr val="tx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lt1"/>
              </a:solidFill>
            </a:endParaRPr>
          </a:p>
        </p:txBody>
      </p:sp>
      <p:sp>
        <p:nvSpPr>
          <p:cNvPr id="67" name="TextBox 12"/>
          <p:cNvSpPr txBox="1">
            <a:spLocks noChangeArrowheads="1"/>
          </p:cNvSpPr>
          <p:nvPr/>
        </p:nvSpPr>
        <p:spPr bwMode="auto">
          <a:xfrm>
            <a:off x="7463893" y="5864182"/>
            <a:ext cx="3937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800" b="1" dirty="0" smtClean="0">
                <a:latin typeface="Times New Roman" panose="02020603050405020304" pitchFamily="18" charset="0"/>
                <a:cs typeface="Times New Roman" panose="02020603050405020304" pitchFamily="18" charset="0"/>
              </a:rPr>
              <a:t>Representation of OASIS SMILES</a:t>
            </a:r>
            <a:endParaRPr lang="bg-BG" altLang="bg-BG" sz="18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362846" y="5219636"/>
            <a:ext cx="2100504" cy="523220"/>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R</a:t>
            </a:r>
            <a:r>
              <a:rPr lang="en-US" sz="1400" baseline="-25000" dirty="0" smtClean="0">
                <a:latin typeface="Times New Roman" panose="02020603050405020304" pitchFamily="18" charset="0"/>
                <a:cs typeface="Times New Roman" panose="02020603050405020304" pitchFamily="18" charset="0"/>
              </a:rPr>
              <a:t>1</a:t>
            </a:r>
            <a:r>
              <a:rPr lang="en-US" sz="1400" dirty="0" smtClean="0">
                <a:latin typeface="Times New Roman" panose="02020603050405020304" pitchFamily="18" charset="0"/>
                <a:cs typeface="Times New Roman" panose="02020603050405020304" pitchFamily="18" charset="0"/>
              </a:rPr>
              <a:t> – OH group</a:t>
            </a:r>
          </a:p>
          <a:p>
            <a:r>
              <a:rPr lang="en-US" sz="1400" dirty="0" smtClean="0">
                <a:latin typeface="Times New Roman" panose="02020603050405020304" pitchFamily="18" charset="0"/>
                <a:cs typeface="Times New Roman" panose="02020603050405020304" pitchFamily="18" charset="0"/>
              </a:rPr>
              <a:t>R</a:t>
            </a:r>
            <a:r>
              <a:rPr lang="en-US" sz="1400" baseline="-25000" dirty="0" smtClean="0">
                <a:latin typeface="Times New Roman" panose="02020603050405020304" pitchFamily="18" charset="0"/>
                <a:cs typeface="Times New Roman" panose="02020603050405020304" pitchFamily="18" charset="0"/>
              </a:rPr>
              <a:t>2</a:t>
            </a:r>
            <a:r>
              <a:rPr lang="en-US" sz="1400" dirty="0" smtClean="0">
                <a:latin typeface="Times New Roman" panose="02020603050405020304" pitchFamily="18" charset="0"/>
                <a:cs typeface="Times New Roman" panose="02020603050405020304" pitchFamily="18" charset="0"/>
              </a:rPr>
              <a:t> – C2-C4 alkyl group  </a:t>
            </a:r>
            <a:endParaRPr lang="en-US" sz="1400" dirty="0">
              <a:latin typeface="Times New Roman" panose="02020603050405020304" pitchFamily="18" charset="0"/>
              <a:cs typeface="Times New Roman" panose="02020603050405020304" pitchFamily="18" charset="0"/>
            </a:endParaRPr>
          </a:p>
        </p:txBody>
      </p:sp>
      <p:sp>
        <p:nvSpPr>
          <p:cNvPr id="68" name="Rectangle 4"/>
          <p:cNvSpPr>
            <a:spLocks noChangeArrowheads="1"/>
          </p:cNvSpPr>
          <p:nvPr/>
        </p:nvSpPr>
        <p:spPr bwMode="auto">
          <a:xfrm>
            <a:off x="20085" y="6514068"/>
            <a:ext cx="7608887"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itchFamily="18" charset="2"/>
              <a:buChar char=""/>
              <a:defRPr sz="2600">
                <a:solidFill>
                  <a:schemeClr val="tx1"/>
                </a:solidFill>
                <a:latin typeface="Calibri" pitchFamily="34" charset="0"/>
              </a:defRPr>
            </a:lvl1pPr>
            <a:lvl2pPr marL="742950" indent="-285750">
              <a:spcBef>
                <a:spcPts val="500"/>
              </a:spcBef>
              <a:buClr>
                <a:schemeClr val="accent2"/>
              </a:buClr>
              <a:buSzPct val="76000"/>
              <a:buFont typeface="Wingdings 3" pitchFamily="18" charset="2"/>
              <a:buChar char=""/>
              <a:defRPr sz="2300">
                <a:solidFill>
                  <a:schemeClr val="tx2"/>
                </a:solidFill>
                <a:latin typeface="Calibri" pitchFamily="34" charset="0"/>
              </a:defRPr>
            </a:lvl2pPr>
            <a:lvl3pPr marL="1143000" indent="-228600">
              <a:spcBef>
                <a:spcPts val="500"/>
              </a:spcBef>
              <a:buClr>
                <a:srgbClr val="BCBCBC"/>
              </a:buClr>
              <a:buSzPct val="76000"/>
              <a:buFont typeface="Wingdings 3" pitchFamily="18" charset="2"/>
              <a:buChar char=""/>
              <a:defRPr sz="2000">
                <a:solidFill>
                  <a:schemeClr val="tx1"/>
                </a:solidFill>
                <a:latin typeface="Calibri" pitchFamily="34" charset="0"/>
              </a:defRPr>
            </a:lvl3pPr>
            <a:lvl4pPr marL="1600200" indent="-228600">
              <a:spcBef>
                <a:spcPts val="400"/>
              </a:spcBef>
              <a:buClr>
                <a:srgbClr val="8BA2B4"/>
              </a:buClr>
              <a:buSzPct val="70000"/>
              <a:buFont typeface="Wingdings" pitchFamily="2" charset="2"/>
              <a:buChar char=""/>
              <a:defRPr>
                <a:solidFill>
                  <a:schemeClr val="tx1"/>
                </a:solidFill>
                <a:latin typeface="Calibri" pitchFamily="34" charset="0"/>
              </a:defRPr>
            </a:lvl4pPr>
            <a:lvl5pPr marL="2057400" indent="-228600">
              <a:spcBef>
                <a:spcPts val="300"/>
              </a:spcBef>
              <a:buClr>
                <a:schemeClr val="accent2"/>
              </a:buClr>
              <a:buSzPct val="70000"/>
              <a:buFont typeface="Wingdings" pitchFamily="2" charset="2"/>
              <a:buChar char=""/>
              <a:defRPr sz="1600">
                <a:solidFill>
                  <a:schemeClr val="tx1"/>
                </a:solidFill>
                <a:latin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9pPr>
          </a:lstStyle>
          <a:p>
            <a:pPr>
              <a:lnSpc>
                <a:spcPct val="115000"/>
              </a:lnSpc>
              <a:spcBef>
                <a:spcPct val="0"/>
              </a:spcBef>
              <a:spcAft>
                <a:spcPts val="1000"/>
              </a:spcAft>
              <a:buClrTx/>
              <a:buSzTx/>
              <a:buFontTx/>
              <a:buNone/>
            </a:pPr>
            <a:r>
              <a:rPr lang="en-US" altLang="en-US" sz="1000" dirty="0">
                <a:latin typeface="Times New Roman" panose="02020603050405020304" pitchFamily="18" charset="0"/>
                <a:ea typeface="Calibri" pitchFamily="34" charset="0"/>
                <a:cs typeface="Times New Roman" panose="02020603050405020304" pitchFamily="18" charset="0"/>
              </a:rPr>
              <a:t>[1] Johann </a:t>
            </a:r>
            <a:r>
              <a:rPr lang="en-US" altLang="en-US" sz="1000" dirty="0" err="1">
                <a:latin typeface="Times New Roman" panose="02020603050405020304" pitchFamily="18" charset="0"/>
                <a:ea typeface="Calibri" pitchFamily="34" charset="0"/>
                <a:cs typeface="Times New Roman" panose="02020603050405020304" pitchFamily="18" charset="0"/>
              </a:rPr>
              <a:t>Gasteiger</a:t>
            </a:r>
            <a:r>
              <a:rPr lang="en-US" altLang="en-US" sz="1000" dirty="0">
                <a:latin typeface="Times New Roman" panose="02020603050405020304" pitchFamily="18" charset="0"/>
                <a:ea typeface="Calibri" pitchFamily="34" charset="0"/>
                <a:cs typeface="Times New Roman" panose="02020603050405020304" pitchFamily="18" charset="0"/>
              </a:rPr>
              <a:t>, Thomas Engel</a:t>
            </a:r>
            <a:r>
              <a:rPr lang="bg-BG" altLang="en-US" sz="1000" dirty="0">
                <a:latin typeface="Times New Roman" panose="02020603050405020304" pitchFamily="18" charset="0"/>
                <a:ea typeface="Calibri" pitchFamily="34" charset="0"/>
                <a:cs typeface="Times New Roman" panose="02020603050405020304" pitchFamily="18" charset="0"/>
              </a:rPr>
              <a:t> :</a:t>
            </a:r>
            <a:r>
              <a:rPr lang="en-US" altLang="en-US" sz="1000" dirty="0">
                <a:latin typeface="Times New Roman" panose="02020603050405020304" pitchFamily="18" charset="0"/>
                <a:ea typeface="Calibri" pitchFamily="34" charset="0"/>
                <a:cs typeface="Times New Roman" panose="02020603050405020304" pitchFamily="18" charset="0"/>
              </a:rPr>
              <a:t> “</a:t>
            </a:r>
            <a:r>
              <a:rPr lang="en-US" altLang="en-US" sz="1000" dirty="0" err="1">
                <a:latin typeface="Times New Roman" panose="02020603050405020304" pitchFamily="18" charset="0"/>
                <a:ea typeface="Calibri" pitchFamily="34" charset="0"/>
                <a:cs typeface="Times New Roman" panose="02020603050405020304" pitchFamily="18" charset="0"/>
              </a:rPr>
              <a:t>Chemoinformatics</a:t>
            </a:r>
            <a:r>
              <a:rPr lang="en-US" altLang="en-US" sz="1000" dirty="0">
                <a:latin typeface="Times New Roman" panose="02020603050405020304" pitchFamily="18" charset="0"/>
                <a:ea typeface="Calibri" pitchFamily="34" charset="0"/>
                <a:cs typeface="Times New Roman" panose="02020603050405020304" pitchFamily="18" charset="0"/>
              </a:rPr>
              <a:t>: A Textbook”</a:t>
            </a:r>
          </a:p>
        </p:txBody>
      </p:sp>
      <p:grpSp>
        <p:nvGrpSpPr>
          <p:cNvPr id="39" name="Group 38"/>
          <p:cNvGrpSpPr/>
          <p:nvPr/>
        </p:nvGrpSpPr>
        <p:grpSpPr>
          <a:xfrm>
            <a:off x="7541695" y="3453904"/>
            <a:ext cx="4490360" cy="2384015"/>
            <a:chOff x="7541695" y="3281897"/>
            <a:chExt cx="4490360" cy="2384015"/>
          </a:xfrm>
        </p:grpSpPr>
        <p:sp>
          <p:nvSpPr>
            <p:cNvPr id="18" name="Rectangle 17"/>
            <p:cNvSpPr/>
            <p:nvPr/>
          </p:nvSpPr>
          <p:spPr>
            <a:xfrm>
              <a:off x="7541695" y="4020583"/>
              <a:ext cx="4490360" cy="738664"/>
            </a:xfrm>
            <a:prstGeom prst="rect">
              <a:avLst/>
            </a:prstGeom>
          </p:spPr>
          <p:txBody>
            <a:bodyPr wrap="square">
              <a:spAutoFit/>
            </a:bodyPr>
            <a:lstStyle/>
            <a:p>
              <a:r>
                <a:rPr lang="en-US" sz="1400" dirty="0">
                  <a:solidFill>
                    <a:srgbClr val="FF0000"/>
                  </a:solidFill>
                  <a:latin typeface="Times New Roman" panose="02020603050405020304" pitchFamily="18" charset="0"/>
                  <a:cs typeface="Times New Roman" panose="02020603050405020304" pitchFamily="18" charset="0"/>
                </a:rPr>
                <a:t>C[X1]"@Chain1{-}C{SP3}([X1])([X1])([X1])[V1];1-3c"[</a:t>
              </a:r>
              <a:r>
                <a:rPr lang="en-US" sz="1400" dirty="0" smtClean="0">
                  <a:solidFill>
                    <a:srgbClr val="FF0000"/>
                  </a:solidFill>
                  <a:latin typeface="Times New Roman" panose="02020603050405020304" pitchFamily="18" charset="0"/>
                  <a:cs typeface="Times New Roman" panose="02020603050405020304" pitchFamily="18" charset="0"/>
                </a:rPr>
                <a:t>V1</a:t>
              </a:r>
              <a:r>
                <a:rPr lang="en-US" sz="1400" dirty="0">
                  <a:solidFill>
                    <a:srgbClr val="FF0000"/>
                  </a:solidFill>
                  <a:latin typeface="Times New Roman" panose="02020603050405020304" pitchFamily="18" charset="0"/>
                  <a:cs typeface="Times New Roman" panose="02020603050405020304" pitchFamily="18" charset="0"/>
                </a:rPr>
                <a:t>]</a:t>
              </a:r>
              <a:r>
                <a:rPr lang="en-US" sz="1400" dirty="0" smtClean="0">
                  <a:solidFill>
                    <a:srgbClr val="7030A0"/>
                  </a:solidFill>
                  <a:latin typeface="Times New Roman" panose="02020603050405020304" pitchFamily="18" charset="0"/>
                  <a:cs typeface="Times New Roman" panose="02020603050405020304" pitchFamily="18" charset="0"/>
                </a:rPr>
                <a:t>C1C2=C(C</a:t>
              </a:r>
              <a:r>
                <a:rPr lang="en-US" sz="1400" dirty="0">
                  <a:solidFill>
                    <a:srgbClr val="7030A0"/>
                  </a:solidFill>
                  <a:latin typeface="Times New Roman" panose="02020603050405020304" pitchFamily="18" charset="0"/>
                  <a:cs typeface="Times New Roman" panose="02020603050405020304" pitchFamily="18" charset="0"/>
                </a:rPr>
                <a:t>(=O)NC(c3c{~1}c{~1}c{~1}c{~1}c3O)=N2)NN=1</a:t>
              </a:r>
              <a:r>
                <a:rPr lang="en-US" sz="1400" dirty="0">
                  <a:solidFill>
                    <a:srgbClr val="FF0000"/>
                  </a:solidFill>
                  <a:latin typeface="Times New Roman" panose="02020603050405020304" pitchFamily="18" charset="0"/>
                  <a:cs typeface="Times New Roman" panose="02020603050405020304" pitchFamily="18" charset="0"/>
                </a:rPr>
                <a:t>"~1Pos1{-}O{H}[X1];1s"</a:t>
              </a:r>
            </a:p>
          </p:txBody>
        </p:sp>
        <p:sp>
          <p:nvSpPr>
            <p:cNvPr id="72" name="Rectangle 71"/>
            <p:cNvSpPr/>
            <p:nvPr/>
          </p:nvSpPr>
          <p:spPr>
            <a:xfrm>
              <a:off x="8420392" y="5296580"/>
              <a:ext cx="2024913" cy="369332"/>
            </a:xfrm>
            <a:prstGeom prst="rect">
              <a:avLst/>
            </a:prstGeom>
          </p:spPr>
          <p:txBody>
            <a:bodyPr wrap="none">
              <a:spAutoFit/>
            </a:bodyPr>
            <a:lstStyle/>
            <a:p>
              <a:r>
                <a:rPr lang="en-US" dirty="0" smtClean="0">
                  <a:solidFill>
                    <a:srgbClr val="FF0000"/>
                  </a:solidFill>
                  <a:latin typeface="Times New Roman" panose="02020603050405020304" pitchFamily="18" charset="0"/>
                  <a:cs typeface="Times New Roman" panose="02020603050405020304" pitchFamily="18" charset="0"/>
                </a:rPr>
                <a:t>Common fragments</a:t>
              </a:r>
              <a:endParaRPr lang="en-US" dirty="0">
                <a:solidFill>
                  <a:srgbClr val="FF0000"/>
                </a:solidFill>
              </a:endParaRPr>
            </a:p>
          </p:txBody>
        </p:sp>
        <p:cxnSp>
          <p:nvCxnSpPr>
            <p:cNvPr id="27" name="Straight Arrow Connector 26"/>
            <p:cNvCxnSpPr/>
            <p:nvPr/>
          </p:nvCxnSpPr>
          <p:spPr bwMode="auto">
            <a:xfrm flipH="1" flipV="1">
              <a:off x="8537419" y="4255129"/>
              <a:ext cx="407405" cy="1056076"/>
            </a:xfrm>
            <a:prstGeom prst="straightConnector1">
              <a:avLst/>
            </a:prstGeom>
            <a:noFill/>
            <a:ln w="19050" cap="flat" cmpd="sng" algn="ctr">
              <a:solidFill>
                <a:srgbClr val="FF0000"/>
              </a:solidFill>
              <a:prstDash val="solid"/>
              <a:round/>
              <a:headEnd type="none" w="med" len="med"/>
              <a:tailEnd type="arrow"/>
            </a:ln>
            <a:effectLst>
              <a:outerShdw dist="20000" dir="5400000" rotWithShape="0">
                <a:srgbClr val="000000">
                  <a:alpha val="37999"/>
                </a:srgbClr>
              </a:outerShdw>
            </a:effectLst>
          </p:spPr>
        </p:cxnSp>
        <p:cxnSp>
          <p:nvCxnSpPr>
            <p:cNvPr id="30" name="Straight Arrow Connector 29"/>
            <p:cNvCxnSpPr/>
            <p:nvPr/>
          </p:nvCxnSpPr>
          <p:spPr bwMode="auto">
            <a:xfrm flipV="1">
              <a:off x="9039885" y="4763609"/>
              <a:ext cx="122222" cy="547596"/>
            </a:xfrm>
            <a:prstGeom prst="straightConnector1">
              <a:avLst/>
            </a:prstGeom>
            <a:noFill/>
            <a:ln w="19050" cap="flat" cmpd="sng" algn="ctr">
              <a:solidFill>
                <a:srgbClr val="FF0000"/>
              </a:solidFill>
              <a:prstDash val="solid"/>
              <a:round/>
              <a:headEnd type="none" w="med" len="med"/>
              <a:tailEnd type="arrow"/>
            </a:ln>
            <a:effectLst>
              <a:outerShdw dist="20000" dir="5400000" rotWithShape="0">
                <a:srgbClr val="000000">
                  <a:alpha val="37999"/>
                </a:srgbClr>
              </a:outerShdw>
            </a:effectLst>
          </p:spPr>
        </p:cxnSp>
        <p:cxnSp>
          <p:nvCxnSpPr>
            <p:cNvPr id="74" name="Straight Arrow Connector 73"/>
            <p:cNvCxnSpPr/>
            <p:nvPr/>
          </p:nvCxnSpPr>
          <p:spPr bwMode="auto">
            <a:xfrm flipH="1">
              <a:off x="10373762" y="3639493"/>
              <a:ext cx="264061" cy="750422"/>
            </a:xfrm>
            <a:prstGeom prst="straightConnector1">
              <a:avLst/>
            </a:prstGeom>
            <a:noFill/>
            <a:ln w="19050" cap="flat" cmpd="sng" algn="ctr">
              <a:solidFill>
                <a:srgbClr val="7030A0"/>
              </a:solidFill>
              <a:prstDash val="solid"/>
              <a:round/>
              <a:headEnd type="none" w="med" len="med"/>
              <a:tailEnd type="arrow"/>
            </a:ln>
            <a:effectLst>
              <a:outerShdw dist="20000" dir="5400000" rotWithShape="0">
                <a:srgbClr val="000000">
                  <a:alpha val="37999"/>
                </a:srgbClr>
              </a:outerShdw>
            </a:effectLst>
          </p:spPr>
        </p:cxnSp>
        <p:sp>
          <p:nvSpPr>
            <p:cNvPr id="76" name="Rectangle 75"/>
            <p:cNvSpPr/>
            <p:nvPr/>
          </p:nvSpPr>
          <p:spPr>
            <a:xfrm>
              <a:off x="10150440" y="3281897"/>
              <a:ext cx="962764" cy="369332"/>
            </a:xfrm>
            <a:prstGeom prst="rect">
              <a:avLst/>
            </a:prstGeom>
          </p:spPr>
          <p:txBody>
            <a:bodyPr wrap="none">
              <a:spAutoFit/>
            </a:bodyPr>
            <a:lstStyle/>
            <a:p>
              <a:r>
                <a:rPr lang="en-US" dirty="0">
                  <a:solidFill>
                    <a:schemeClr val="accent2"/>
                  </a:solidFill>
                  <a:latin typeface="Times New Roman" panose="02020603050405020304" pitchFamily="18" charset="0"/>
                  <a:cs typeface="Times New Roman" panose="02020603050405020304" pitchFamily="18" charset="0"/>
                </a:rPr>
                <a:t>Scaffold</a:t>
              </a:r>
            </a:p>
          </p:txBody>
        </p:sp>
      </p:grpSp>
      <p:sp>
        <p:nvSpPr>
          <p:cNvPr id="28"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11</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4215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10" grpId="0"/>
      <p:bldP spid="3" grpId="0"/>
      <p:bldP spid="17" grpId="0" animBg="1"/>
      <p:bldP spid="21" grpId="0"/>
      <p:bldP spid="46" grpId="0" animBg="1"/>
      <p:bldP spid="11" grpId="0" animBg="1"/>
      <p:bldP spid="12" grpId="0" animBg="1"/>
      <p:bldP spid="67"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247" y="2887330"/>
            <a:ext cx="3187767"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6" name="TextBox 12"/>
          <p:cNvSpPr txBox="1">
            <a:spLocks noChangeArrowheads="1"/>
          </p:cNvSpPr>
          <p:nvPr/>
        </p:nvSpPr>
        <p:spPr bwMode="auto">
          <a:xfrm>
            <a:off x="463005" y="811712"/>
            <a:ext cx="10725926" cy="198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bg-BG" sz="2000" dirty="0" smtClean="0">
                <a:latin typeface="Times New Roman" panose="02020603050405020304" pitchFamily="18" charset="0"/>
                <a:cs typeface="Times New Roman" panose="02020603050405020304" pitchFamily="18" charset="0"/>
              </a:rPr>
              <a:t>OASIS SMILES is a </a:t>
            </a:r>
            <a:r>
              <a:rPr lang="en-US" altLang="bg-BG" sz="2000" dirty="0" err="1" smtClean="0">
                <a:latin typeface="Times New Roman" panose="02020603050405020304" pitchFamily="18" charset="0"/>
                <a:cs typeface="Times New Roman" panose="02020603050405020304" pitchFamily="18" charset="0"/>
              </a:rPr>
              <a:t>Markush</a:t>
            </a:r>
            <a:r>
              <a:rPr lang="en-US" altLang="bg-BG" sz="2000" dirty="0" smtClean="0">
                <a:latin typeface="Times New Roman" panose="02020603050405020304" pitchFamily="18" charset="0"/>
                <a:cs typeface="Times New Roman" panose="02020603050405020304" pitchFamily="18" charset="0"/>
              </a:rPr>
              <a:t> type structure [1], which have a fixed core called scaffold and variable parts (e.g. common fragments) attached to the scaffold:</a:t>
            </a:r>
          </a:p>
          <a:p>
            <a:pPr lvl="1" algn="just">
              <a:lnSpc>
                <a:spcPct val="115000"/>
              </a:lnSpc>
              <a:spcBef>
                <a:spcPct val="0"/>
              </a:spcBef>
              <a:spcAft>
                <a:spcPts val="1000"/>
              </a:spcAft>
              <a:buFont typeface="Arial" pitchFamily="34" charset="0"/>
              <a:buChar char="•"/>
            </a:pPr>
            <a:r>
              <a:rPr lang="en-US" altLang="en-US" sz="2000" b="1" i="1" dirty="0">
                <a:solidFill>
                  <a:srgbClr val="000000"/>
                </a:solidFill>
                <a:latin typeface="Times New Roman" panose="02020603050405020304" pitchFamily="18" charset="0"/>
                <a:ea typeface="Calibri" pitchFamily="34" charset="0"/>
                <a:cs typeface="Times New Roman" panose="02020603050405020304" pitchFamily="18" charset="0"/>
              </a:rPr>
              <a:t>Fixed core  </a:t>
            </a:r>
            <a:r>
              <a:rPr lang="en-US" altLang="en-US" sz="2000" i="1" dirty="0">
                <a:solidFill>
                  <a:srgbClr val="000000"/>
                </a:solidFill>
                <a:latin typeface="Times New Roman" panose="02020603050405020304" pitchFamily="18" charset="0"/>
                <a:ea typeface="Calibri" pitchFamily="34" charset="0"/>
                <a:cs typeface="Times New Roman" panose="02020603050405020304" pitchFamily="18" charset="0"/>
              </a:rPr>
              <a:t>(scaffold)</a:t>
            </a:r>
          </a:p>
          <a:p>
            <a:pPr lvl="1" algn="just">
              <a:lnSpc>
                <a:spcPct val="115000"/>
              </a:lnSpc>
              <a:spcBef>
                <a:spcPct val="0"/>
              </a:spcBef>
              <a:spcAft>
                <a:spcPts val="1000"/>
              </a:spcAft>
              <a:buFont typeface="Arial" pitchFamily="34" charset="0"/>
              <a:buChar char="•"/>
            </a:pPr>
            <a:r>
              <a:rPr lang="en-US" altLang="en-US" sz="2000" b="1" i="1" dirty="0">
                <a:solidFill>
                  <a:srgbClr val="000000"/>
                </a:solidFill>
                <a:latin typeface="Times New Roman" panose="02020603050405020304" pitchFamily="18" charset="0"/>
                <a:ea typeface="Calibri" pitchFamily="34" charset="0"/>
                <a:cs typeface="Times New Roman" panose="02020603050405020304" pitchFamily="18" charset="0"/>
              </a:rPr>
              <a:t>Variable parts </a:t>
            </a:r>
            <a:r>
              <a:rPr lang="en-US" altLang="en-US" sz="2000" i="1" dirty="0">
                <a:solidFill>
                  <a:srgbClr val="000000"/>
                </a:solidFill>
                <a:latin typeface="Times New Roman" panose="02020603050405020304" pitchFamily="18" charset="0"/>
                <a:ea typeface="Calibri" pitchFamily="34" charset="0"/>
                <a:cs typeface="Times New Roman" panose="02020603050405020304" pitchFamily="18" charset="0"/>
              </a:rPr>
              <a:t>(R groups, </a:t>
            </a:r>
            <a:r>
              <a:rPr lang="en-US" altLang="en-US" sz="2000" i="1" dirty="0" smtClean="0">
                <a:solidFill>
                  <a:srgbClr val="000000"/>
                </a:solidFill>
                <a:latin typeface="Times New Roman" panose="02020603050405020304" pitchFamily="18" charset="0"/>
                <a:ea typeface="Calibri" pitchFamily="34" charset="0"/>
                <a:cs typeface="Times New Roman" panose="02020603050405020304" pitchFamily="18" charset="0"/>
              </a:rPr>
              <a:t>common </a:t>
            </a:r>
            <a:r>
              <a:rPr lang="en-US" altLang="en-US" sz="2000" i="1" dirty="0">
                <a:solidFill>
                  <a:srgbClr val="000000"/>
                </a:solidFill>
                <a:latin typeface="Times New Roman" panose="02020603050405020304" pitchFamily="18" charset="0"/>
                <a:ea typeface="Calibri" pitchFamily="34" charset="0"/>
                <a:cs typeface="Times New Roman" panose="02020603050405020304" pitchFamily="18" charset="0"/>
              </a:rPr>
              <a:t>fragment) </a:t>
            </a:r>
          </a:p>
          <a:p>
            <a:pPr algn="just" eaLnBrk="1" hangingPunct="1">
              <a:spcBef>
                <a:spcPct val="0"/>
              </a:spcBef>
              <a:buFontTx/>
              <a:buNone/>
            </a:pPr>
            <a:endParaRPr lang="en-US" altLang="bg-BG" sz="2000" dirty="0">
              <a:latin typeface="Times New Roman" panose="02020603050405020304" pitchFamily="18" charset="0"/>
              <a:cs typeface="Times New Roman" panose="02020603050405020304" pitchFamily="18" charset="0"/>
            </a:endParaRPr>
          </a:p>
        </p:txBody>
      </p:sp>
      <p:sp>
        <p:nvSpPr>
          <p:cNvPr id="10" name="TextBox 12"/>
          <p:cNvSpPr txBox="1">
            <a:spLocks noChangeArrowheads="1"/>
          </p:cNvSpPr>
          <p:nvPr/>
        </p:nvSpPr>
        <p:spPr bwMode="auto">
          <a:xfrm>
            <a:off x="2298919" y="5933510"/>
            <a:ext cx="3937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800" b="1" dirty="0" smtClean="0">
                <a:latin typeface="Times New Roman" panose="02020603050405020304" pitchFamily="18" charset="0"/>
                <a:cs typeface="Times New Roman" panose="02020603050405020304" pitchFamily="18" charset="0"/>
              </a:rPr>
              <a:t>Depiction of OASIS SMILES</a:t>
            </a:r>
            <a:endParaRPr lang="bg-BG" altLang="bg-BG" sz="1800" dirty="0">
              <a:latin typeface="Times New Roman" panose="02020603050405020304" pitchFamily="18" charset="0"/>
              <a:cs typeface="Times New Roman" panose="02020603050405020304" pitchFamily="18" charset="0"/>
            </a:endParaRPr>
          </a:p>
        </p:txBody>
      </p:sp>
      <p:sp>
        <p:nvSpPr>
          <p:cNvPr id="3" name="Rectangle 2"/>
          <p:cNvSpPr/>
          <p:nvPr/>
        </p:nvSpPr>
        <p:spPr>
          <a:xfrm>
            <a:off x="2463350" y="2767609"/>
            <a:ext cx="962764" cy="369332"/>
          </a:xfrm>
          <a:prstGeom prst="rect">
            <a:avLst/>
          </a:prstGeom>
        </p:spPr>
        <p:txBody>
          <a:bodyPr wrap="none">
            <a:spAutoFit/>
          </a:bodyPr>
          <a:lstStyle/>
          <a:p>
            <a:r>
              <a:rPr lang="en-US" dirty="0" smtClean="0">
                <a:solidFill>
                  <a:schemeClr val="accent2"/>
                </a:solidFill>
                <a:latin typeface="Times New Roman" panose="02020603050405020304" pitchFamily="18" charset="0"/>
                <a:cs typeface="Times New Roman" panose="02020603050405020304" pitchFamily="18" charset="0"/>
              </a:rPr>
              <a:t>Scaffold</a:t>
            </a:r>
            <a:endParaRPr lang="en-US" dirty="0">
              <a:solidFill>
                <a:schemeClr val="accent2"/>
              </a:solidFill>
            </a:endParaRPr>
          </a:p>
        </p:txBody>
      </p:sp>
      <p:sp>
        <p:nvSpPr>
          <p:cNvPr id="17" name="Oval 16"/>
          <p:cNvSpPr/>
          <p:nvPr/>
        </p:nvSpPr>
        <p:spPr bwMode="auto">
          <a:xfrm rot="16200000">
            <a:off x="2687511" y="5096550"/>
            <a:ext cx="514442" cy="522402"/>
          </a:xfrm>
          <a:prstGeom prst="ellipse">
            <a:avLst/>
          </a:prstGeom>
          <a:noFill/>
          <a:ln w="19050" cap="flat" cmpd="sng" algn="ctr">
            <a:solidFill>
              <a:srgbClr val="FF0000"/>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5" name="Straight Arrow Connector 4"/>
          <p:cNvCxnSpPr/>
          <p:nvPr/>
        </p:nvCxnSpPr>
        <p:spPr bwMode="auto">
          <a:xfrm flipH="1" flipV="1">
            <a:off x="2974508" y="3136941"/>
            <a:ext cx="266130" cy="276878"/>
          </a:xfrm>
          <a:prstGeom prst="straightConnector1">
            <a:avLst/>
          </a:prstGeom>
          <a:noFill/>
          <a:ln w="19050" cap="flat" cmpd="sng" algn="ctr">
            <a:solidFill>
              <a:schemeClr val="accent2"/>
            </a:solidFill>
            <a:prstDash val="solid"/>
            <a:round/>
            <a:headEnd type="none" w="med" len="med"/>
            <a:tailEnd type="triangle"/>
          </a:ln>
          <a:effectLst>
            <a:outerShdw dist="20000" dir="5400000" rotWithShape="0">
              <a:srgbClr val="000000">
                <a:alpha val="37999"/>
              </a:srgbClr>
            </a:outerShdw>
          </a:effectLst>
        </p:spPr>
      </p:cxnSp>
      <p:sp>
        <p:nvSpPr>
          <p:cNvPr id="21" name="Rectangle 20"/>
          <p:cNvSpPr/>
          <p:nvPr/>
        </p:nvSpPr>
        <p:spPr>
          <a:xfrm>
            <a:off x="3377728" y="5511475"/>
            <a:ext cx="2024913" cy="369332"/>
          </a:xfrm>
          <a:prstGeom prst="rect">
            <a:avLst/>
          </a:prstGeom>
        </p:spPr>
        <p:txBody>
          <a:bodyPr wrap="none">
            <a:spAutoFit/>
          </a:bodyPr>
          <a:lstStyle/>
          <a:p>
            <a:r>
              <a:rPr lang="en-US" dirty="0" smtClean="0">
                <a:solidFill>
                  <a:srgbClr val="FF0000"/>
                </a:solidFill>
                <a:latin typeface="Times New Roman" panose="02020603050405020304" pitchFamily="18" charset="0"/>
                <a:cs typeface="Times New Roman" panose="02020603050405020304" pitchFamily="18" charset="0"/>
              </a:rPr>
              <a:t>Common fragments</a:t>
            </a:r>
            <a:endParaRPr lang="en-US" dirty="0">
              <a:solidFill>
                <a:srgbClr val="FF0000"/>
              </a:solidFill>
            </a:endParaRPr>
          </a:p>
        </p:txBody>
      </p:sp>
      <p:cxnSp>
        <p:nvCxnSpPr>
          <p:cNvPr id="19" name="Straight Arrow Connector 18"/>
          <p:cNvCxnSpPr/>
          <p:nvPr/>
        </p:nvCxnSpPr>
        <p:spPr bwMode="auto">
          <a:xfrm flipV="1">
            <a:off x="4878286" y="5100530"/>
            <a:ext cx="459754" cy="280968"/>
          </a:xfrm>
          <a:prstGeom prst="straightConnector1">
            <a:avLst/>
          </a:prstGeom>
          <a:noFill/>
          <a:ln w="19050" cap="flat" cmpd="sng" algn="ctr">
            <a:solidFill>
              <a:srgbClr val="FF0000"/>
            </a:solidFill>
            <a:prstDash val="solid"/>
            <a:round/>
            <a:headEnd type="none" w="med" len="med"/>
            <a:tailEnd type="triangle"/>
          </a:ln>
          <a:effectLst>
            <a:outerShdw dist="20000" dir="5400000" rotWithShape="0">
              <a:srgbClr val="000000">
                <a:alpha val="37999"/>
              </a:srgbClr>
            </a:outerShdw>
          </a:effectLst>
        </p:spPr>
      </p:cxnSp>
      <p:cxnSp>
        <p:nvCxnSpPr>
          <p:cNvPr id="22" name="Straight Arrow Connector 21"/>
          <p:cNvCxnSpPr/>
          <p:nvPr/>
        </p:nvCxnSpPr>
        <p:spPr bwMode="auto">
          <a:xfrm flipH="1" flipV="1">
            <a:off x="3232626" y="5311205"/>
            <a:ext cx="587754" cy="200270"/>
          </a:xfrm>
          <a:prstGeom prst="straightConnector1">
            <a:avLst/>
          </a:prstGeom>
          <a:noFill/>
          <a:ln w="19050" cap="flat" cmpd="sng" algn="ctr">
            <a:solidFill>
              <a:srgbClr val="FF0000"/>
            </a:solidFill>
            <a:prstDash val="solid"/>
            <a:round/>
            <a:headEnd type="none" w="med" len="med"/>
            <a:tailEnd type="triangle"/>
          </a:ln>
          <a:effectLst>
            <a:outerShdw dist="20000" dir="5400000" rotWithShape="0">
              <a:srgbClr val="000000">
                <a:alpha val="37999"/>
              </a:srgbClr>
            </a:outerShdw>
          </a:effectLst>
        </p:spPr>
      </p:cxnSp>
      <p:sp>
        <p:nvSpPr>
          <p:cNvPr id="37" name="Text Box 2"/>
          <p:cNvSpPr txBox="1">
            <a:spLocks noChangeArrowheads="1"/>
          </p:cNvSpPr>
          <p:nvPr/>
        </p:nvSpPr>
        <p:spPr bwMode="auto">
          <a:xfrm>
            <a:off x="1255647" y="89845"/>
            <a:ext cx="9696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GB" altLang="en-US" sz="2800" dirty="0" smtClean="0">
                <a:solidFill>
                  <a:srgbClr val="0070C0"/>
                </a:solidFill>
              </a:rPr>
              <a:t>Common fragments - definition</a:t>
            </a:r>
            <a:endParaRPr lang="en-GB" altLang="en-US" sz="2800" dirty="0">
              <a:solidFill>
                <a:srgbClr val="0070C0"/>
              </a:solidFill>
            </a:endParaRPr>
          </a:p>
        </p:txBody>
      </p:sp>
      <p:cxnSp>
        <p:nvCxnSpPr>
          <p:cNvPr id="38" name="Straight Connector 3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46" name="Oval 45"/>
          <p:cNvSpPr/>
          <p:nvPr/>
        </p:nvSpPr>
        <p:spPr bwMode="auto">
          <a:xfrm rot="16200000">
            <a:off x="5342020" y="4722592"/>
            <a:ext cx="514442" cy="522402"/>
          </a:xfrm>
          <a:prstGeom prst="ellipse">
            <a:avLst/>
          </a:prstGeom>
          <a:noFill/>
          <a:ln w="19050" cap="flat" cmpd="sng" algn="ctr">
            <a:solidFill>
              <a:srgbClr val="FF0000"/>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rot="20329205">
            <a:off x="2664602" y="3007427"/>
            <a:ext cx="3404337" cy="2194560"/>
          </a:xfrm>
          <a:prstGeom prst="ellipse">
            <a:avLst/>
          </a:prstGeom>
          <a:noFill/>
          <a:ln w="19050" cap="flat" cmpd="sng" algn="ctr">
            <a:solidFill>
              <a:schemeClr val="accent2"/>
            </a:solidFill>
            <a:prstDash val="solid"/>
            <a:round/>
            <a:headEnd type="none" w="med" len="med"/>
            <a:tailEnd type="triangle"/>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ight Arrow 11"/>
          <p:cNvSpPr/>
          <p:nvPr/>
        </p:nvSpPr>
        <p:spPr bwMode="auto">
          <a:xfrm>
            <a:off x="6460382" y="4047717"/>
            <a:ext cx="1003511" cy="733663"/>
          </a:xfrm>
          <a:prstGeom prst="rightArrow">
            <a:avLst/>
          </a:prstGeom>
          <a:gradFill flip="none" rotWithShape="1">
            <a:gsLst>
              <a:gs pos="0">
                <a:schemeClr val="bg1">
                  <a:alpha val="0"/>
                </a:schemeClr>
              </a:gs>
              <a:gs pos="87000">
                <a:schemeClr val="tx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lt1"/>
              </a:solidFill>
            </a:endParaRPr>
          </a:p>
        </p:txBody>
      </p:sp>
      <p:sp>
        <p:nvSpPr>
          <p:cNvPr id="67" name="TextBox 12"/>
          <p:cNvSpPr txBox="1">
            <a:spLocks noChangeArrowheads="1"/>
          </p:cNvSpPr>
          <p:nvPr/>
        </p:nvSpPr>
        <p:spPr bwMode="auto">
          <a:xfrm>
            <a:off x="7463893" y="5864182"/>
            <a:ext cx="3937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800" b="1" dirty="0" smtClean="0">
                <a:latin typeface="Times New Roman" panose="02020603050405020304" pitchFamily="18" charset="0"/>
                <a:cs typeface="Times New Roman" panose="02020603050405020304" pitchFamily="18" charset="0"/>
              </a:rPr>
              <a:t>Generated isomeric forms</a:t>
            </a:r>
            <a:endParaRPr lang="bg-BG" altLang="bg-BG" sz="18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362846" y="5219636"/>
            <a:ext cx="2100504" cy="523220"/>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R</a:t>
            </a:r>
            <a:r>
              <a:rPr lang="en-US" sz="1400" baseline="-25000" dirty="0" smtClean="0">
                <a:latin typeface="Times New Roman" panose="02020603050405020304" pitchFamily="18" charset="0"/>
                <a:cs typeface="Times New Roman" panose="02020603050405020304" pitchFamily="18" charset="0"/>
              </a:rPr>
              <a:t>1</a:t>
            </a:r>
            <a:r>
              <a:rPr lang="en-US" sz="1400" dirty="0" smtClean="0">
                <a:latin typeface="Times New Roman" panose="02020603050405020304" pitchFamily="18" charset="0"/>
                <a:cs typeface="Times New Roman" panose="02020603050405020304" pitchFamily="18" charset="0"/>
              </a:rPr>
              <a:t> – OH group</a:t>
            </a:r>
          </a:p>
          <a:p>
            <a:r>
              <a:rPr lang="en-US" sz="1400" dirty="0" smtClean="0">
                <a:latin typeface="Times New Roman" panose="02020603050405020304" pitchFamily="18" charset="0"/>
                <a:cs typeface="Times New Roman" panose="02020603050405020304" pitchFamily="18" charset="0"/>
              </a:rPr>
              <a:t>R</a:t>
            </a:r>
            <a:r>
              <a:rPr lang="en-US" sz="1400" baseline="-25000" dirty="0" smtClean="0">
                <a:latin typeface="Times New Roman" panose="02020603050405020304" pitchFamily="18" charset="0"/>
                <a:cs typeface="Times New Roman" panose="02020603050405020304" pitchFamily="18" charset="0"/>
              </a:rPr>
              <a:t>2</a:t>
            </a:r>
            <a:r>
              <a:rPr lang="en-US" sz="1400" dirty="0" smtClean="0">
                <a:latin typeface="Times New Roman" panose="02020603050405020304" pitchFamily="18" charset="0"/>
                <a:cs typeface="Times New Roman" panose="02020603050405020304" pitchFamily="18" charset="0"/>
              </a:rPr>
              <a:t> – C2-C4 alkyl group  </a:t>
            </a:r>
            <a:endParaRPr lang="en-US" sz="1400" dirty="0">
              <a:latin typeface="Times New Roman" panose="02020603050405020304" pitchFamily="18" charset="0"/>
              <a:cs typeface="Times New Roman" panose="02020603050405020304" pitchFamily="18" charset="0"/>
            </a:endParaRPr>
          </a:p>
        </p:txBody>
      </p:sp>
      <p:sp>
        <p:nvSpPr>
          <p:cNvPr id="68" name="Rectangle 4"/>
          <p:cNvSpPr>
            <a:spLocks noChangeArrowheads="1"/>
          </p:cNvSpPr>
          <p:nvPr/>
        </p:nvSpPr>
        <p:spPr bwMode="auto">
          <a:xfrm>
            <a:off x="20085" y="6514068"/>
            <a:ext cx="7608887"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itchFamily="18" charset="2"/>
              <a:buChar char=""/>
              <a:defRPr sz="2600">
                <a:solidFill>
                  <a:schemeClr val="tx1"/>
                </a:solidFill>
                <a:latin typeface="Calibri" pitchFamily="34" charset="0"/>
              </a:defRPr>
            </a:lvl1pPr>
            <a:lvl2pPr marL="742950" indent="-285750">
              <a:spcBef>
                <a:spcPts val="500"/>
              </a:spcBef>
              <a:buClr>
                <a:schemeClr val="accent2"/>
              </a:buClr>
              <a:buSzPct val="76000"/>
              <a:buFont typeface="Wingdings 3" pitchFamily="18" charset="2"/>
              <a:buChar char=""/>
              <a:defRPr sz="2300">
                <a:solidFill>
                  <a:schemeClr val="tx2"/>
                </a:solidFill>
                <a:latin typeface="Calibri" pitchFamily="34" charset="0"/>
              </a:defRPr>
            </a:lvl2pPr>
            <a:lvl3pPr marL="1143000" indent="-228600">
              <a:spcBef>
                <a:spcPts val="500"/>
              </a:spcBef>
              <a:buClr>
                <a:srgbClr val="BCBCBC"/>
              </a:buClr>
              <a:buSzPct val="76000"/>
              <a:buFont typeface="Wingdings 3" pitchFamily="18" charset="2"/>
              <a:buChar char=""/>
              <a:defRPr sz="2000">
                <a:solidFill>
                  <a:schemeClr val="tx1"/>
                </a:solidFill>
                <a:latin typeface="Calibri" pitchFamily="34" charset="0"/>
              </a:defRPr>
            </a:lvl3pPr>
            <a:lvl4pPr marL="1600200" indent="-228600">
              <a:spcBef>
                <a:spcPts val="400"/>
              </a:spcBef>
              <a:buClr>
                <a:srgbClr val="8BA2B4"/>
              </a:buClr>
              <a:buSzPct val="70000"/>
              <a:buFont typeface="Wingdings" pitchFamily="2" charset="2"/>
              <a:buChar char=""/>
              <a:defRPr>
                <a:solidFill>
                  <a:schemeClr val="tx1"/>
                </a:solidFill>
                <a:latin typeface="Calibri" pitchFamily="34" charset="0"/>
              </a:defRPr>
            </a:lvl4pPr>
            <a:lvl5pPr marL="2057400" indent="-228600">
              <a:spcBef>
                <a:spcPts val="300"/>
              </a:spcBef>
              <a:buClr>
                <a:schemeClr val="accent2"/>
              </a:buClr>
              <a:buSzPct val="70000"/>
              <a:buFont typeface="Wingdings" pitchFamily="2" charset="2"/>
              <a:buChar char=""/>
              <a:defRPr sz="1600">
                <a:solidFill>
                  <a:schemeClr val="tx1"/>
                </a:solidFill>
                <a:latin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9pPr>
          </a:lstStyle>
          <a:p>
            <a:pPr>
              <a:lnSpc>
                <a:spcPct val="115000"/>
              </a:lnSpc>
              <a:spcBef>
                <a:spcPct val="0"/>
              </a:spcBef>
              <a:spcAft>
                <a:spcPts val="1000"/>
              </a:spcAft>
              <a:buClrTx/>
              <a:buSzTx/>
              <a:buFontTx/>
              <a:buNone/>
            </a:pPr>
            <a:r>
              <a:rPr lang="en-US" altLang="en-US" sz="1000" dirty="0">
                <a:latin typeface="Times New Roman" panose="02020603050405020304" pitchFamily="18" charset="0"/>
                <a:ea typeface="Calibri" pitchFamily="34" charset="0"/>
                <a:cs typeface="Times New Roman" panose="02020603050405020304" pitchFamily="18" charset="0"/>
              </a:rPr>
              <a:t>[1] Johann </a:t>
            </a:r>
            <a:r>
              <a:rPr lang="en-US" altLang="en-US" sz="1000" dirty="0" err="1">
                <a:latin typeface="Times New Roman" panose="02020603050405020304" pitchFamily="18" charset="0"/>
                <a:ea typeface="Calibri" pitchFamily="34" charset="0"/>
                <a:cs typeface="Times New Roman" panose="02020603050405020304" pitchFamily="18" charset="0"/>
              </a:rPr>
              <a:t>Gasteiger</a:t>
            </a:r>
            <a:r>
              <a:rPr lang="en-US" altLang="en-US" sz="1000" dirty="0">
                <a:latin typeface="Times New Roman" panose="02020603050405020304" pitchFamily="18" charset="0"/>
                <a:ea typeface="Calibri" pitchFamily="34" charset="0"/>
                <a:cs typeface="Times New Roman" panose="02020603050405020304" pitchFamily="18" charset="0"/>
              </a:rPr>
              <a:t>, Thomas Engel</a:t>
            </a:r>
            <a:r>
              <a:rPr lang="bg-BG" altLang="en-US" sz="1000" dirty="0">
                <a:latin typeface="Times New Roman" panose="02020603050405020304" pitchFamily="18" charset="0"/>
                <a:ea typeface="Calibri" pitchFamily="34" charset="0"/>
                <a:cs typeface="Times New Roman" panose="02020603050405020304" pitchFamily="18" charset="0"/>
              </a:rPr>
              <a:t> :</a:t>
            </a:r>
            <a:r>
              <a:rPr lang="en-US" altLang="en-US" sz="1000" dirty="0">
                <a:latin typeface="Times New Roman" panose="02020603050405020304" pitchFamily="18" charset="0"/>
                <a:ea typeface="Calibri" pitchFamily="34" charset="0"/>
                <a:cs typeface="Times New Roman" panose="02020603050405020304" pitchFamily="18" charset="0"/>
              </a:rPr>
              <a:t> “</a:t>
            </a:r>
            <a:r>
              <a:rPr lang="en-US" altLang="en-US" sz="1000" dirty="0" err="1">
                <a:latin typeface="Times New Roman" panose="02020603050405020304" pitchFamily="18" charset="0"/>
                <a:ea typeface="Calibri" pitchFamily="34" charset="0"/>
                <a:cs typeface="Times New Roman" panose="02020603050405020304" pitchFamily="18" charset="0"/>
              </a:rPr>
              <a:t>Chemoinformatics</a:t>
            </a:r>
            <a:r>
              <a:rPr lang="en-US" altLang="en-US" sz="1000" dirty="0">
                <a:latin typeface="Times New Roman" panose="02020603050405020304" pitchFamily="18" charset="0"/>
                <a:ea typeface="Calibri" pitchFamily="34" charset="0"/>
                <a:cs typeface="Times New Roman" panose="02020603050405020304" pitchFamily="18" charset="0"/>
              </a:rPr>
              <a:t>: A Textbook”</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499" y="1670720"/>
            <a:ext cx="1013317" cy="851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9765" y="1611613"/>
            <a:ext cx="1233149" cy="854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2342" y="1611613"/>
            <a:ext cx="1219626" cy="84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5778" y="2689217"/>
            <a:ext cx="919012" cy="89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07003" y="2586819"/>
            <a:ext cx="1067813" cy="97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62342" y="2578428"/>
            <a:ext cx="1267018" cy="96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74492" y="3704368"/>
            <a:ext cx="1337982" cy="102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72072" y="3618198"/>
            <a:ext cx="1168080" cy="1069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68282" y="3562029"/>
            <a:ext cx="1341992" cy="1125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1"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8972" y="4781380"/>
            <a:ext cx="1404579" cy="1000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2"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64036" y="4710872"/>
            <a:ext cx="1382577" cy="985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3"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51044" y="4690680"/>
            <a:ext cx="1198600" cy="1005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7491052" y="1679161"/>
            <a:ext cx="267606" cy="276999"/>
          </a:xfrm>
          <a:prstGeom prst="rect">
            <a:avLst/>
          </a:prstGeom>
          <a:noFill/>
          <a:ln w="1905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a:t>
            </a:r>
          </a:p>
        </p:txBody>
      </p:sp>
      <p:sp>
        <p:nvSpPr>
          <p:cNvPr id="45" name="Rectangle 44"/>
          <p:cNvSpPr/>
          <p:nvPr/>
        </p:nvSpPr>
        <p:spPr bwMode="auto">
          <a:xfrm>
            <a:off x="8901819" y="1668607"/>
            <a:ext cx="267606" cy="276999"/>
          </a:xfrm>
          <a:prstGeom prst="rect">
            <a:avLst/>
          </a:prstGeom>
          <a:noFill/>
          <a:ln w="1905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a:t>
            </a:r>
          </a:p>
        </p:txBody>
      </p:sp>
      <p:sp>
        <p:nvSpPr>
          <p:cNvPr id="47" name="Rectangle 46"/>
          <p:cNvSpPr/>
          <p:nvPr/>
        </p:nvSpPr>
        <p:spPr bwMode="auto">
          <a:xfrm>
            <a:off x="10250600" y="1679160"/>
            <a:ext cx="267606" cy="276999"/>
          </a:xfrm>
          <a:prstGeom prst="rect">
            <a:avLst/>
          </a:prstGeom>
          <a:noFill/>
          <a:ln w="1905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3</a:t>
            </a:r>
          </a:p>
        </p:txBody>
      </p:sp>
      <p:sp>
        <p:nvSpPr>
          <p:cNvPr id="48" name="Rectangle 47"/>
          <p:cNvSpPr/>
          <p:nvPr/>
        </p:nvSpPr>
        <p:spPr bwMode="auto">
          <a:xfrm>
            <a:off x="7540689" y="2689217"/>
            <a:ext cx="267606" cy="276999"/>
          </a:xfrm>
          <a:prstGeom prst="rect">
            <a:avLst/>
          </a:prstGeom>
          <a:noFill/>
          <a:ln w="1905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4</a:t>
            </a:r>
          </a:p>
        </p:txBody>
      </p:sp>
      <p:sp>
        <p:nvSpPr>
          <p:cNvPr id="49" name="Rectangle 48"/>
          <p:cNvSpPr/>
          <p:nvPr/>
        </p:nvSpPr>
        <p:spPr bwMode="auto">
          <a:xfrm>
            <a:off x="8945962" y="2689217"/>
            <a:ext cx="267606" cy="276999"/>
          </a:xfrm>
          <a:prstGeom prst="rect">
            <a:avLst/>
          </a:prstGeom>
          <a:noFill/>
          <a:ln w="1905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5</a:t>
            </a:r>
          </a:p>
        </p:txBody>
      </p:sp>
      <p:sp>
        <p:nvSpPr>
          <p:cNvPr id="50" name="Rectangle 49"/>
          <p:cNvSpPr/>
          <p:nvPr/>
        </p:nvSpPr>
        <p:spPr bwMode="auto">
          <a:xfrm>
            <a:off x="10384403" y="2667483"/>
            <a:ext cx="267606" cy="276999"/>
          </a:xfrm>
          <a:prstGeom prst="rect">
            <a:avLst/>
          </a:prstGeom>
          <a:noFill/>
          <a:ln w="1905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6</a:t>
            </a:r>
          </a:p>
        </p:txBody>
      </p:sp>
      <p:sp>
        <p:nvSpPr>
          <p:cNvPr id="51" name="Rectangle 50"/>
          <p:cNvSpPr/>
          <p:nvPr/>
        </p:nvSpPr>
        <p:spPr bwMode="auto">
          <a:xfrm>
            <a:off x="7569248" y="3704368"/>
            <a:ext cx="267606" cy="276999"/>
          </a:xfrm>
          <a:prstGeom prst="rect">
            <a:avLst/>
          </a:prstGeom>
          <a:noFill/>
          <a:ln w="1905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7</a:t>
            </a:r>
          </a:p>
        </p:txBody>
      </p:sp>
      <p:sp>
        <p:nvSpPr>
          <p:cNvPr id="52" name="Rectangle 51"/>
          <p:cNvSpPr/>
          <p:nvPr/>
        </p:nvSpPr>
        <p:spPr bwMode="auto">
          <a:xfrm>
            <a:off x="9038269" y="3771978"/>
            <a:ext cx="267606" cy="276999"/>
          </a:xfrm>
          <a:prstGeom prst="rect">
            <a:avLst/>
          </a:prstGeom>
          <a:noFill/>
          <a:ln w="1905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8</a:t>
            </a:r>
          </a:p>
        </p:txBody>
      </p:sp>
      <p:sp>
        <p:nvSpPr>
          <p:cNvPr id="53" name="Rectangle 52"/>
          <p:cNvSpPr/>
          <p:nvPr/>
        </p:nvSpPr>
        <p:spPr bwMode="auto">
          <a:xfrm>
            <a:off x="10483438" y="3762925"/>
            <a:ext cx="267606" cy="276999"/>
          </a:xfrm>
          <a:prstGeom prst="rect">
            <a:avLst/>
          </a:prstGeom>
          <a:noFill/>
          <a:ln w="1905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9</a:t>
            </a:r>
          </a:p>
        </p:txBody>
      </p:sp>
      <p:sp>
        <p:nvSpPr>
          <p:cNvPr id="54" name="Rectangle 53"/>
          <p:cNvSpPr/>
          <p:nvPr/>
        </p:nvSpPr>
        <p:spPr bwMode="auto">
          <a:xfrm>
            <a:off x="7569247" y="4845292"/>
            <a:ext cx="434016" cy="276999"/>
          </a:xfrm>
          <a:prstGeom prst="rect">
            <a:avLst/>
          </a:prstGeom>
          <a:noFill/>
          <a:ln w="1905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10</a:t>
            </a:r>
          </a:p>
        </p:txBody>
      </p:sp>
      <p:sp>
        <p:nvSpPr>
          <p:cNvPr id="55" name="Rectangle 54"/>
          <p:cNvSpPr/>
          <p:nvPr/>
        </p:nvSpPr>
        <p:spPr bwMode="auto">
          <a:xfrm>
            <a:off x="9067852" y="4862093"/>
            <a:ext cx="456394" cy="276999"/>
          </a:xfrm>
          <a:prstGeom prst="rect">
            <a:avLst/>
          </a:prstGeom>
          <a:noFill/>
          <a:ln w="1905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11</a:t>
            </a:r>
          </a:p>
        </p:txBody>
      </p:sp>
      <p:sp>
        <p:nvSpPr>
          <p:cNvPr id="56" name="Rectangle 55"/>
          <p:cNvSpPr/>
          <p:nvPr/>
        </p:nvSpPr>
        <p:spPr bwMode="auto">
          <a:xfrm>
            <a:off x="10586388" y="4842860"/>
            <a:ext cx="456394" cy="276999"/>
          </a:xfrm>
          <a:prstGeom prst="rect">
            <a:avLst/>
          </a:prstGeom>
          <a:noFill/>
          <a:ln w="1905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12</a:t>
            </a:r>
          </a:p>
        </p:txBody>
      </p:sp>
      <p:sp>
        <p:nvSpPr>
          <p:cNvPr id="44"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12</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6542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2"/>
          <p:cNvSpPr txBox="1">
            <a:spLocks noChangeArrowheads="1"/>
          </p:cNvSpPr>
          <p:nvPr/>
        </p:nvSpPr>
        <p:spPr bwMode="auto">
          <a:xfrm>
            <a:off x="1255647" y="89845"/>
            <a:ext cx="9696449"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GB" altLang="en-US" sz="2800" dirty="0" smtClean="0">
                <a:solidFill>
                  <a:srgbClr val="0070C0"/>
                </a:solidFill>
              </a:rPr>
              <a:t>Common fragments </a:t>
            </a:r>
            <a:endParaRPr lang="en-GB" altLang="en-US" sz="2800" dirty="0">
              <a:solidFill>
                <a:srgbClr val="0070C0"/>
              </a:solidFill>
            </a:endParaRPr>
          </a:p>
          <a:p>
            <a:r>
              <a:rPr lang="en-US" altLang="en-US" sz="2800" i="1" dirty="0" smtClean="0">
                <a:solidFill>
                  <a:srgbClr val="0070C0"/>
                </a:solidFill>
              </a:rPr>
              <a:t>Searching vs. Generation</a:t>
            </a:r>
            <a:endParaRPr lang="en-GB" altLang="en-US" sz="2800" i="1" dirty="0">
              <a:solidFill>
                <a:srgbClr val="0070C0"/>
              </a:solidFill>
            </a:endParaRPr>
          </a:p>
        </p:txBody>
      </p:sp>
      <p:cxnSp>
        <p:nvCxnSpPr>
          <p:cNvPr id="28" name="Straight Connector 27"/>
          <p:cNvCxnSpPr/>
          <p:nvPr/>
        </p:nvCxnSpPr>
        <p:spPr bwMode="auto">
          <a:xfrm>
            <a:off x="43233" y="1096879"/>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29" name="Rectangle 28"/>
          <p:cNvSpPr/>
          <p:nvPr/>
        </p:nvSpPr>
        <p:spPr>
          <a:xfrm>
            <a:off x="6735031" y="1424140"/>
            <a:ext cx="5450666" cy="1631216"/>
          </a:xfrm>
          <a:prstGeom prst="rect">
            <a:avLst/>
          </a:prstGeom>
        </p:spPr>
        <p:txBody>
          <a:bodyPr wrap="square">
            <a:spAutoFit/>
          </a:bodyPr>
          <a:lstStyle/>
          <a:p>
            <a:pPr>
              <a:defRPr/>
            </a:pPr>
            <a:r>
              <a:rPr lang="en-US" sz="2000" b="1" dirty="0" smtClean="0">
                <a:latin typeface="Times New Roman" panose="02020603050405020304" pitchFamily="18" charset="0"/>
                <a:cs typeface="Times New Roman" panose="02020603050405020304" pitchFamily="18" charset="0"/>
              </a:rPr>
              <a:t>Searching in the maps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2000" dirty="0" smtClean="0">
                <a:latin typeface="Times New Roman" panose="02020603050405020304" pitchFamily="18" charset="0"/>
                <a:cs typeface="Times New Roman" panose="02020603050405020304" pitchFamily="18" charset="0"/>
              </a:rPr>
              <a:t>discrete structures (isomers)</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d</a:t>
            </a:r>
            <a:r>
              <a:rPr lang="en-US" sz="2000" dirty="0" smtClean="0">
                <a:latin typeface="Times New Roman" panose="02020603050405020304" pitchFamily="18" charset="0"/>
                <a:cs typeface="Times New Roman" panose="02020603050405020304" pitchFamily="18" charset="0"/>
              </a:rPr>
              <a:t>iscrete chemicals with specific structural requirements</a:t>
            </a:r>
            <a:endParaRPr lang="en-US" sz="2000" dirty="0">
              <a:latin typeface="Times New Roman" panose="02020603050405020304" pitchFamily="18" charset="0"/>
              <a:cs typeface="Times New Roman" panose="02020603050405020304" pitchFamily="18" charset="0"/>
            </a:endParaRPr>
          </a:p>
          <a:p>
            <a:pPr>
              <a:defRPr/>
            </a:pPr>
            <a:endParaRPr lang="en-US" sz="2000" dirty="0">
              <a:latin typeface="Times New Roman" panose="02020603050405020304" pitchFamily="18" charset="0"/>
              <a:cs typeface="Times New Roman" panose="02020603050405020304" pitchFamily="18" charset="0"/>
            </a:endParaRPr>
          </a:p>
        </p:txBody>
      </p:sp>
      <p:sp>
        <p:nvSpPr>
          <p:cNvPr id="30" name="Rectangle 29"/>
          <p:cNvSpPr/>
          <p:nvPr/>
        </p:nvSpPr>
        <p:spPr>
          <a:xfrm>
            <a:off x="851026" y="1492116"/>
            <a:ext cx="4390930" cy="1938992"/>
          </a:xfrm>
          <a:prstGeom prst="rect">
            <a:avLst/>
          </a:prstGeom>
        </p:spPr>
        <p:txBody>
          <a:bodyPr wrap="square">
            <a:spAutoFit/>
          </a:bodyPr>
          <a:lstStyle/>
          <a:p>
            <a:pPr>
              <a:defRPr/>
            </a:pPr>
            <a:r>
              <a:rPr lang="en-US" sz="2000" b="1" dirty="0">
                <a:latin typeface="Times New Roman" panose="02020603050405020304" pitchFamily="18" charset="0"/>
                <a:cs typeface="Times New Roman" panose="02020603050405020304" pitchFamily="18" charset="0"/>
              </a:rPr>
              <a:t>Generation (Enumeration):</a:t>
            </a:r>
          </a:p>
          <a:p>
            <a:pPr marL="342900" indent="-342900">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enumerate discrete </a:t>
            </a:r>
            <a:r>
              <a:rPr lang="en-US" sz="2000" dirty="0" smtClean="0">
                <a:latin typeface="Times New Roman" panose="02020603050405020304" pitchFamily="18" charset="0"/>
                <a:cs typeface="Times New Roman" panose="02020603050405020304" pitchFamily="18" charset="0"/>
              </a:rPr>
              <a:t>structures (isomers)</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endParaRPr lang="en-US" sz="2000" dirty="0">
              <a:latin typeface="Times New Roman" panose="02020603050405020304" pitchFamily="18" charset="0"/>
              <a:cs typeface="Times New Roman" panose="02020603050405020304" pitchFamily="18" charset="0"/>
            </a:endParaRPr>
          </a:p>
          <a:p>
            <a:pPr>
              <a:defRPr/>
            </a:pPr>
            <a:r>
              <a:rPr lang="en-US" sz="2000" b="1" dirty="0">
                <a:latin typeface="Times New Roman" panose="02020603050405020304" pitchFamily="18" charset="0"/>
                <a:cs typeface="Times New Roman" panose="02020603050405020304" pitchFamily="18" charset="0"/>
              </a:rPr>
              <a:t>	 </a:t>
            </a:r>
          </a:p>
        </p:txBody>
      </p:sp>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bwMode="auto">
          <a:xfrm>
            <a:off x="787652" y="3336134"/>
            <a:ext cx="3630718" cy="115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bwMode="auto">
          <a:xfrm rot="19471686">
            <a:off x="769545" y="3336134"/>
            <a:ext cx="389299" cy="578567"/>
          </a:xfrm>
          <a:prstGeom prst="ellipse">
            <a:avLst/>
          </a:prstGeom>
          <a:noFill/>
          <a:ln w="12700" cap="flat" cmpd="sng" algn="ctr">
            <a:solidFill>
              <a:srgbClr val="0070C0"/>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6" name="Oval 35"/>
          <p:cNvSpPr/>
          <p:nvPr/>
        </p:nvSpPr>
        <p:spPr bwMode="auto">
          <a:xfrm rot="15328521">
            <a:off x="1907357" y="3616447"/>
            <a:ext cx="463940" cy="578567"/>
          </a:xfrm>
          <a:prstGeom prst="ellipse">
            <a:avLst/>
          </a:prstGeom>
          <a:noFill/>
          <a:ln w="12700" cap="flat" cmpd="sng" algn="ctr">
            <a:solidFill>
              <a:srgbClr val="0070C0"/>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Oval 36"/>
          <p:cNvSpPr/>
          <p:nvPr/>
        </p:nvSpPr>
        <p:spPr bwMode="auto">
          <a:xfrm rot="19471686">
            <a:off x="3897750" y="3740983"/>
            <a:ext cx="382605" cy="629233"/>
          </a:xfrm>
          <a:prstGeom prst="ellipse">
            <a:avLst/>
          </a:prstGeom>
          <a:noFill/>
          <a:ln w="12700" cap="flat" cmpd="sng" algn="ctr">
            <a:solidFill>
              <a:srgbClr val="0070C0"/>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TextBox 3"/>
          <p:cNvSpPr txBox="1"/>
          <p:nvPr/>
        </p:nvSpPr>
        <p:spPr>
          <a:xfrm>
            <a:off x="1255647" y="4716855"/>
            <a:ext cx="2842788"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Positional isomeric forms</a:t>
            </a:r>
            <a:endParaRPr lang="en-US" dirty="0">
              <a:latin typeface="Times New Roman" panose="02020603050405020304" pitchFamily="18" charset="0"/>
              <a:cs typeface="Times New Roman" panose="02020603050405020304" pitchFamily="18" charset="0"/>
            </a:endParaRPr>
          </a:p>
        </p:txBody>
      </p:sp>
      <p:sp>
        <p:nvSpPr>
          <p:cNvPr id="5" name="Left-Right Arrow 4"/>
          <p:cNvSpPr/>
          <p:nvPr/>
        </p:nvSpPr>
        <p:spPr bwMode="auto">
          <a:xfrm>
            <a:off x="5166834" y="3688362"/>
            <a:ext cx="878187" cy="365343"/>
          </a:xfrm>
          <a:prstGeom prst="leftRightArrow">
            <a:avLst/>
          </a:prstGeom>
          <a:noFill/>
          <a:ln w="19050" cap="flat" cmpd="sng" algn="ctr">
            <a:solidFill>
              <a:schemeClr val="tx1"/>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334" y="3020721"/>
            <a:ext cx="1815755" cy="177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Bent Arrow 10"/>
          <p:cNvSpPr/>
          <p:nvPr/>
        </p:nvSpPr>
        <p:spPr bwMode="auto">
          <a:xfrm rot="5400000">
            <a:off x="9029021" y="3339668"/>
            <a:ext cx="548640" cy="731520"/>
          </a:xfrm>
          <a:prstGeom prst="bentArrow">
            <a:avLst/>
          </a:prstGeom>
          <a:noFill/>
          <a:ln w="19050" cap="flat" cmpd="sng" algn="ctr">
            <a:solidFill>
              <a:schemeClr val="tx1"/>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3" name="TextBox 52"/>
          <p:cNvSpPr txBox="1"/>
          <p:nvPr/>
        </p:nvSpPr>
        <p:spPr>
          <a:xfrm>
            <a:off x="9669101" y="3423957"/>
            <a:ext cx="2326741"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Searching in the map</a:t>
            </a:r>
            <a:endParaRPr lang="en-US"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8678982" y="4055599"/>
            <a:ext cx="3455439" cy="2212877"/>
            <a:chOff x="8678982" y="4055599"/>
            <a:chExt cx="3455439" cy="2212877"/>
          </a:xfrm>
        </p:grpSpPr>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8982" y="4055599"/>
              <a:ext cx="3455439" cy="22128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bwMode="auto">
            <a:xfrm>
              <a:off x="9452051" y="5086187"/>
              <a:ext cx="573098" cy="508278"/>
            </a:xfrm>
            <a:prstGeom prst="rect">
              <a:avLst/>
            </a:prstGeom>
            <a:noFill/>
            <a:ln w="19050" cap="flat" cmpd="sng" algn="ctr">
              <a:solidFill>
                <a:srgbClr val="FF0000"/>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19"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13</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6811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1200152" y="107951"/>
            <a:ext cx="969644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GB" altLang="en-US" sz="2800" b="1" dirty="0">
                <a:latin typeface="Times New Roman" panose="02020603050405020304" pitchFamily="18" charset="0"/>
                <a:ea typeface="Tahoma" panose="020B0604030504040204" pitchFamily="34" charset="0"/>
                <a:cs typeface="Times New Roman" panose="02020603050405020304" pitchFamily="18" charset="0"/>
              </a:rPr>
              <a:t>Outlook</a:t>
            </a:r>
          </a:p>
        </p:txBody>
      </p:sp>
      <p:sp>
        <p:nvSpPr>
          <p:cNvPr id="4100" name="TextBox 1"/>
          <p:cNvSpPr txBox="1">
            <a:spLocks noChangeArrowheads="1"/>
          </p:cNvSpPr>
          <p:nvPr/>
        </p:nvSpPr>
        <p:spPr bwMode="auto">
          <a:xfrm>
            <a:off x="239184" y="1124903"/>
            <a:ext cx="11618383"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14350" indent="-514350" algn="just">
              <a:lnSpc>
                <a:spcPct val="115000"/>
              </a:lnSpc>
              <a:spcBef>
                <a:spcPts val="1200"/>
              </a:spcBef>
              <a:buFont typeface="+mj-lt"/>
              <a:buAutoNum type="romanUcPeriod"/>
            </a:pPr>
            <a:r>
              <a:rPr lang="en-US" altLang="en-US"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Aim of this presentation</a:t>
            </a:r>
            <a:endParaRPr lang="en-US" alt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marL="514350" indent="-514350" algn="just">
              <a:lnSpc>
                <a:spcPct val="115000"/>
              </a:lnSpc>
              <a:spcBef>
                <a:spcPts val="1200"/>
              </a:spcBef>
              <a:buFont typeface="+mj-lt"/>
              <a:buAutoNum type="romanUcPeriod"/>
            </a:pPr>
            <a:r>
              <a:rPr lang="en-US" alt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Basic functionalities &amp; Overview of the 2D editor - refreshment</a:t>
            </a:r>
          </a:p>
          <a:p>
            <a:pPr marL="514350" indent="-514350" algn="just" eaLnBrk="1" hangingPunct="1">
              <a:lnSpc>
                <a:spcPct val="115000"/>
              </a:lnSpc>
              <a:spcBef>
                <a:spcPts val="1200"/>
              </a:spcBef>
              <a:buFont typeface="+mj-lt"/>
              <a:buAutoNum type="romanUcPeriod"/>
            </a:pPr>
            <a:r>
              <a:rPr lang="en-US" altLang="en-US"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What is Common fragment – definition and usage</a:t>
            </a:r>
          </a:p>
          <a:p>
            <a:pPr marL="514350" indent="-514350" algn="just" eaLnBrk="1" hangingPunct="1">
              <a:lnSpc>
                <a:spcPct val="115000"/>
              </a:lnSpc>
              <a:spcBef>
                <a:spcPts val="1200"/>
              </a:spcBef>
              <a:buFont typeface="+mj-lt"/>
              <a:buAutoNum type="romanUcPeriod"/>
            </a:pPr>
            <a:r>
              <a:rPr lang="en-US" altLang="en-US" sz="24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Types common fragments</a:t>
            </a:r>
            <a:endParaRPr lang="en-US" alt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marL="514350" indent="-514350" algn="just" eaLnBrk="1" hangingPunct="1">
              <a:lnSpc>
                <a:spcPct val="115000"/>
              </a:lnSpc>
              <a:spcBef>
                <a:spcPts val="1200"/>
              </a:spcBef>
              <a:buFont typeface="+mj-lt"/>
              <a:buAutoNum type="romanUcPeriod"/>
            </a:pPr>
            <a:r>
              <a:rPr lang="en-US" altLang="en-US"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Practical examples</a:t>
            </a:r>
            <a:endParaRPr lang="en-US" alt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14</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99342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lide Number Placeholder 2"/>
          <p:cNvSpPr txBox="1">
            <a:spLocks/>
          </p:cNvSpPr>
          <p:nvPr/>
        </p:nvSpPr>
        <p:spPr bwMode="auto">
          <a:xfrm>
            <a:off x="9308869" y="6372975"/>
            <a:ext cx="27432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6ECB4DA1-AAF3-46A1-BEDF-F74576CEC777}" type="slidenum">
              <a:rPr lang="bg-BG" altLang="en-US" sz="1400" smtClean="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15</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
        <p:nvSpPr>
          <p:cNvPr id="20482" name="Slide Number Placeholder 3"/>
          <p:cNvSpPr>
            <a:spLocks noGrp="1"/>
          </p:cNvSpPr>
          <p:nvPr>
            <p:ph type="sldNum" sz="quarter" idx="12"/>
          </p:nvPr>
        </p:nvSpPr>
        <p:spPr bwMode="auto">
          <a:xfrm>
            <a:off x="9351354" y="6381750"/>
            <a:ext cx="28448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94E4950-6EB3-4C4B-B5FE-21A7D35826C3}" type="slidenum">
              <a:rPr lang="bg-BG" altLang="en-US" sz="1200">
                <a:solidFill>
                  <a:srgbClr val="898989"/>
                </a:solidFill>
              </a:rPr>
              <a:pPr>
                <a:spcBef>
                  <a:spcPct val="0"/>
                </a:spcBef>
                <a:buFontTx/>
                <a:buNone/>
              </a:pPr>
              <a:t>15</a:t>
            </a:fld>
            <a:endParaRPr lang="bg-BG" altLang="en-US" sz="1200" dirty="0">
              <a:solidFill>
                <a:srgbClr val="898989"/>
              </a:solidFill>
            </a:endParaRPr>
          </a:p>
        </p:txBody>
      </p:sp>
      <p:sp>
        <p:nvSpPr>
          <p:cNvPr id="29" name="Rectangle 10"/>
          <p:cNvSpPr>
            <a:spLocks noChangeArrowheads="1"/>
          </p:cNvSpPr>
          <p:nvPr/>
        </p:nvSpPr>
        <p:spPr bwMode="auto">
          <a:xfrm>
            <a:off x="145843" y="1726342"/>
            <a:ext cx="173775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2"/>
            </a:pPr>
            <a:r>
              <a:rPr lang="en-US" altLang="en-US" b="1" dirty="0">
                <a:latin typeface="Times New Roman" panose="02020603050405020304" pitchFamily="18" charset="0"/>
                <a:cs typeface="Times New Roman" panose="02020603050405020304" pitchFamily="18" charset="0"/>
              </a:rPr>
              <a:t>Chain</a:t>
            </a:r>
            <a:endParaRPr lang="bg-BG" altLang="en-US" b="1" dirty="0">
              <a:latin typeface="Times New Roman" panose="02020603050405020304" pitchFamily="18" charset="0"/>
              <a:cs typeface="Times New Roman" panose="02020603050405020304" pitchFamily="18" charset="0"/>
            </a:endParaRPr>
          </a:p>
        </p:txBody>
      </p:sp>
      <p:pic>
        <p:nvPicPr>
          <p:cNvPr id="30"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t="34818"/>
          <a:stretch>
            <a:fillRect/>
          </a:stretch>
        </p:blipFill>
        <p:spPr bwMode="auto">
          <a:xfrm>
            <a:off x="2665742" y="1664429"/>
            <a:ext cx="5222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4297" y="1722943"/>
            <a:ext cx="514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4794410" y="1649855"/>
            <a:ext cx="3570065" cy="546100"/>
            <a:chOff x="4794410" y="1649855"/>
            <a:chExt cx="3570065" cy="546100"/>
          </a:xfrm>
        </p:grpSpPr>
        <p:sp>
          <p:nvSpPr>
            <p:cNvPr id="32" name="Right Arrow 31"/>
            <p:cNvSpPr/>
            <p:nvPr/>
          </p:nvSpPr>
          <p:spPr>
            <a:xfrm>
              <a:off x="4794410" y="1890903"/>
              <a:ext cx="894726" cy="144462"/>
            </a:xfrm>
            <a:prstGeom prst="rightArrow">
              <a:avLst/>
            </a:prstGeom>
            <a:gradFill flip="none" rotWithShape="1">
              <a:gsLst>
                <a:gs pos="0">
                  <a:schemeClr val="bg1">
                    <a:alpha val="0"/>
                  </a:schemeClr>
                </a:gs>
                <a:gs pos="87000">
                  <a:schemeClr val="tx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3"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4475" y="1649855"/>
              <a:ext cx="2540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Rectangle 16"/>
          <p:cNvSpPr>
            <a:spLocks noChangeArrowheads="1"/>
          </p:cNvSpPr>
          <p:nvPr/>
        </p:nvSpPr>
        <p:spPr bwMode="auto">
          <a:xfrm>
            <a:off x="161418" y="3269506"/>
            <a:ext cx="173775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4"/>
            </a:pPr>
            <a:r>
              <a:rPr lang="en-US" altLang="en-US" b="1" dirty="0">
                <a:latin typeface="Times New Roman" panose="02020603050405020304" pitchFamily="18" charset="0"/>
                <a:cs typeface="Times New Roman" panose="02020603050405020304" pitchFamily="18" charset="0"/>
              </a:rPr>
              <a:t>Cyclic</a:t>
            </a:r>
            <a:endParaRPr lang="bg-BG" altLang="en-US" b="1" dirty="0">
              <a:latin typeface="Times New Roman" panose="02020603050405020304" pitchFamily="18" charset="0"/>
              <a:cs typeface="Times New Roman" panose="02020603050405020304" pitchFamily="18" charset="0"/>
            </a:endParaRPr>
          </a:p>
        </p:txBody>
      </p:sp>
      <p:pic>
        <p:nvPicPr>
          <p:cNvPr id="35"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b="19417"/>
          <a:stretch>
            <a:fillRect/>
          </a:stretch>
        </p:blipFill>
        <p:spPr bwMode="auto">
          <a:xfrm>
            <a:off x="2634192" y="3177431"/>
            <a:ext cx="76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7480" y="3301256"/>
            <a:ext cx="542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4845691" y="3113136"/>
            <a:ext cx="3836354" cy="588963"/>
            <a:chOff x="4845691" y="3113136"/>
            <a:chExt cx="3836354" cy="588963"/>
          </a:xfrm>
        </p:grpSpPr>
        <p:sp>
          <p:nvSpPr>
            <p:cNvPr id="37" name="Right Arrow 36"/>
            <p:cNvSpPr/>
            <p:nvPr/>
          </p:nvSpPr>
          <p:spPr>
            <a:xfrm>
              <a:off x="4845691" y="3323082"/>
              <a:ext cx="792163" cy="144462"/>
            </a:xfrm>
            <a:prstGeom prst="rightArrow">
              <a:avLst/>
            </a:prstGeom>
            <a:gradFill flip="none" rotWithShape="1">
              <a:gsLst>
                <a:gs pos="0">
                  <a:schemeClr val="bg1">
                    <a:alpha val="0"/>
                  </a:schemeClr>
                </a:gs>
                <a:gs pos="87000">
                  <a:schemeClr val="tx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8"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78520" y="3113136"/>
              <a:ext cx="2803525"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Rectangle 38"/>
          <p:cNvSpPr/>
          <p:nvPr/>
        </p:nvSpPr>
        <p:spPr>
          <a:xfrm>
            <a:off x="8511636" y="4889295"/>
            <a:ext cx="3680364" cy="1815882"/>
          </a:xfrm>
          <a:prstGeom prst="rect">
            <a:avLst/>
          </a:prstGeom>
          <a:solidFill>
            <a:schemeClr val="bg1">
              <a:lumMod val="85000"/>
            </a:schemeClr>
          </a:solidFill>
        </p:spPr>
        <p:txBody>
          <a:bodyPr wrap="square">
            <a:spAutoFit/>
          </a:bodyPr>
          <a:lstStyle/>
          <a:p>
            <a:pPr>
              <a:defRPr/>
            </a:pPr>
            <a:r>
              <a:rPr lang="en-US" sz="1400" b="1" dirty="0">
                <a:latin typeface="Times New Roman" panose="02020603050405020304" pitchFamily="18" charset="0"/>
                <a:ea typeface="Calibri" panose="020F0502020204030204" pitchFamily="34" charset="0"/>
              </a:rPr>
              <a:t>Descriptors of a generic fragments</a:t>
            </a:r>
          </a:p>
          <a:p>
            <a:pPr marL="285750" indent="-285750">
              <a:buFont typeface="Arial" panose="020B0604020202020204" pitchFamily="34" charset="0"/>
              <a:buChar char="•"/>
              <a:defRPr/>
            </a:pPr>
            <a:r>
              <a:rPr lang="en-US" sz="1400" dirty="0">
                <a:latin typeface="Times New Roman" panose="02020603050405020304" pitchFamily="18" charset="0"/>
              </a:rPr>
              <a:t>Name</a:t>
            </a:r>
          </a:p>
          <a:p>
            <a:pPr marL="285750" indent="-285750">
              <a:buFont typeface="Arial" panose="020B0604020202020204" pitchFamily="34" charset="0"/>
              <a:buChar char="•"/>
              <a:defRPr/>
            </a:pPr>
            <a:r>
              <a:rPr lang="en-US" sz="1400" dirty="0">
                <a:latin typeface="Times New Roman" panose="02020603050405020304" pitchFamily="18" charset="0"/>
              </a:rPr>
              <a:t>Type</a:t>
            </a:r>
          </a:p>
          <a:p>
            <a:pPr marL="285750" indent="-285750">
              <a:buFont typeface="Arial" panose="020B0604020202020204" pitchFamily="34" charset="0"/>
              <a:buChar char="•"/>
              <a:defRPr/>
            </a:pPr>
            <a:r>
              <a:rPr lang="en-US" sz="1400" dirty="0">
                <a:latin typeface="Times New Roman" panose="02020603050405020304" pitchFamily="18" charset="0"/>
              </a:rPr>
              <a:t>Structural units</a:t>
            </a:r>
          </a:p>
          <a:p>
            <a:pPr marL="285750" indent="-285750">
              <a:buFont typeface="Arial" panose="020B0604020202020204" pitchFamily="34" charset="0"/>
              <a:buChar char="•"/>
              <a:defRPr/>
            </a:pPr>
            <a:r>
              <a:rPr lang="en-US" sz="1400" dirty="0">
                <a:latin typeface="Times New Roman" panose="02020603050405020304" pitchFamily="18" charset="0"/>
              </a:rPr>
              <a:t>Bonds to connect to scaffold</a:t>
            </a:r>
          </a:p>
          <a:p>
            <a:pPr marL="285750" indent="-285750">
              <a:buFont typeface="Arial" panose="020B0604020202020204" pitchFamily="34" charset="0"/>
              <a:buChar char="•"/>
              <a:defRPr/>
            </a:pPr>
            <a:r>
              <a:rPr lang="en-US" sz="1400" dirty="0">
                <a:latin typeface="Times New Roman" panose="02020603050405020304" pitchFamily="18" charset="0"/>
              </a:rPr>
              <a:t>Positions to connect to scaffold</a:t>
            </a:r>
          </a:p>
          <a:p>
            <a:pPr marL="285750" indent="-285750">
              <a:buFont typeface="Arial" panose="020B0604020202020204" pitchFamily="34" charset="0"/>
              <a:buChar char="•"/>
              <a:defRPr/>
            </a:pPr>
            <a:r>
              <a:rPr lang="en-US" sz="1400" dirty="0">
                <a:latin typeface="Times New Roman" panose="02020603050405020304" pitchFamily="18" charset="0"/>
              </a:rPr>
              <a:t>Number of fragments to be connected to scaffold</a:t>
            </a:r>
            <a:endParaRPr lang="en-US" sz="1400" dirty="0"/>
          </a:p>
        </p:txBody>
      </p:sp>
      <p:sp>
        <p:nvSpPr>
          <p:cNvPr id="44" name="Text Box 2"/>
          <p:cNvSpPr txBox="1">
            <a:spLocks noChangeArrowheads="1"/>
          </p:cNvSpPr>
          <p:nvPr/>
        </p:nvSpPr>
        <p:spPr bwMode="auto">
          <a:xfrm>
            <a:off x="1255647" y="89845"/>
            <a:ext cx="9696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bg-BG" sz="2800" dirty="0" smtClean="0">
                <a:solidFill>
                  <a:srgbClr val="0070C0"/>
                </a:solidFill>
              </a:rPr>
              <a:t>Types </a:t>
            </a:r>
            <a:r>
              <a:rPr lang="en-US" altLang="bg-BG" sz="2800" dirty="0">
                <a:solidFill>
                  <a:srgbClr val="0070C0"/>
                </a:solidFill>
              </a:rPr>
              <a:t>common fragments</a:t>
            </a:r>
          </a:p>
        </p:txBody>
      </p:sp>
      <p:cxnSp>
        <p:nvCxnSpPr>
          <p:cNvPr id="45" name="Straight Connector 44"/>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46" name="Rectangle 5"/>
          <p:cNvSpPr>
            <a:spLocks noChangeArrowheads="1"/>
          </p:cNvSpPr>
          <p:nvPr/>
        </p:nvSpPr>
        <p:spPr bwMode="auto">
          <a:xfrm>
            <a:off x="108656" y="1006978"/>
            <a:ext cx="19888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a:pPr>
            <a:r>
              <a:rPr lang="en-US" altLang="en-US" b="1" dirty="0" smtClean="0">
                <a:latin typeface="Times New Roman" panose="02020603050405020304" pitchFamily="18" charset="0"/>
                <a:cs typeface="Times New Roman" panose="02020603050405020304" pitchFamily="18" charset="0"/>
              </a:rPr>
              <a:t>Enumeration</a:t>
            </a:r>
            <a:endParaRPr lang="bg-BG" altLang="en-US" b="1"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5451" y="959595"/>
            <a:ext cx="965597" cy="42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15776" y="959595"/>
            <a:ext cx="1341448"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[-OH, -NH</a:t>
            </a:r>
            <a:r>
              <a:rPr lang="en-US" sz="1200" baseline="-25000" dirty="0" smtClean="0">
                <a:latin typeface="Times New Roman" panose="02020603050405020304" pitchFamily="18" charset="0"/>
                <a:cs typeface="Times New Roman" panose="02020603050405020304" pitchFamily="18" charset="0"/>
              </a:rPr>
              <a:t>2</a:t>
            </a:r>
            <a:r>
              <a:rPr lang="en-US" sz="1200" dirty="0" smtClean="0">
                <a:latin typeface="Times New Roman" panose="02020603050405020304" pitchFamily="18" charset="0"/>
                <a:cs typeface="Times New Roman" panose="02020603050405020304" pitchFamily="18" charset="0"/>
              </a:rPr>
              <a:t>, -SH]</a:t>
            </a:r>
            <a:endParaRPr lang="en-US" sz="1200"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4859788" y="893396"/>
            <a:ext cx="4123570" cy="596495"/>
            <a:chOff x="4859788" y="893396"/>
            <a:chExt cx="4123570" cy="596495"/>
          </a:xfrm>
        </p:grpSpPr>
        <p:sp>
          <p:nvSpPr>
            <p:cNvPr id="49" name="Right Arrow 48"/>
            <p:cNvSpPr/>
            <p:nvPr/>
          </p:nvSpPr>
          <p:spPr>
            <a:xfrm>
              <a:off x="4859788" y="1098915"/>
              <a:ext cx="792163" cy="144462"/>
            </a:xfrm>
            <a:prstGeom prst="rightArrow">
              <a:avLst/>
            </a:prstGeom>
            <a:gradFill flip="none" rotWithShape="1">
              <a:gsLst>
                <a:gs pos="0">
                  <a:schemeClr val="bg1">
                    <a:alpha val="0"/>
                  </a:schemeClr>
                </a:gs>
                <a:gs pos="87000">
                  <a:schemeClr val="tx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 name="Group 5"/>
            <p:cNvGrpSpPr/>
            <p:nvPr/>
          </p:nvGrpSpPr>
          <p:grpSpPr>
            <a:xfrm>
              <a:off x="5913094" y="893396"/>
              <a:ext cx="3070264" cy="596495"/>
              <a:chOff x="5913094" y="893396"/>
              <a:chExt cx="3070264" cy="596495"/>
            </a:xfrm>
          </p:grpSpPr>
          <p:pic>
            <p:nvPicPr>
              <p:cNvPr id="921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36152" y="925443"/>
                <a:ext cx="847206" cy="55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13094" y="902030"/>
                <a:ext cx="886107" cy="58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29108" y="893396"/>
                <a:ext cx="959229" cy="59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55" name="Rectangle 5"/>
          <p:cNvSpPr>
            <a:spLocks noChangeArrowheads="1"/>
          </p:cNvSpPr>
          <p:nvPr/>
        </p:nvSpPr>
        <p:spPr bwMode="auto">
          <a:xfrm>
            <a:off x="141377" y="3976108"/>
            <a:ext cx="1698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5"/>
            </a:pPr>
            <a:r>
              <a:rPr lang="en-US" altLang="en-US" b="1" dirty="0">
                <a:latin typeface="Times New Roman" panose="02020603050405020304" pitchFamily="18" charset="0"/>
                <a:cs typeface="Times New Roman" panose="02020603050405020304" pitchFamily="18" charset="0"/>
              </a:rPr>
              <a:t>Positional</a:t>
            </a:r>
            <a:endParaRPr lang="bg-BG" altLang="en-US" b="1" dirty="0">
              <a:latin typeface="Times New Roman" panose="02020603050405020304" pitchFamily="18" charset="0"/>
              <a:cs typeface="Times New Roman" panose="02020603050405020304" pitchFamily="18" charset="0"/>
            </a:endParaRPr>
          </a:p>
        </p:txBody>
      </p:sp>
      <p:pic>
        <p:nvPicPr>
          <p:cNvPr id="56"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b="5226"/>
          <a:stretch>
            <a:fillRect/>
          </a:stretch>
        </p:blipFill>
        <p:spPr bwMode="auto">
          <a:xfrm rot="5400000">
            <a:off x="2618280" y="3730047"/>
            <a:ext cx="5730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2"/>
          <p:cNvSpPr>
            <a:spLocks noChangeArrowheads="1"/>
          </p:cNvSpPr>
          <p:nvPr/>
        </p:nvSpPr>
        <p:spPr bwMode="auto">
          <a:xfrm>
            <a:off x="3666396" y="4870034"/>
            <a:ext cx="5854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smtClean="0">
                <a:latin typeface="Times New Roman" panose="02020603050405020304" pitchFamily="18" charset="0"/>
              </a:rPr>
              <a:t>[N, O</a:t>
            </a:r>
            <a:r>
              <a:rPr lang="en-US" altLang="en-US" sz="1200" dirty="0" smtClean="0">
                <a:latin typeface="Times New Roman" panose="02020603050405020304" pitchFamily="18" charset="0"/>
                <a:cs typeface="Times New Roman" panose="02020603050405020304" pitchFamily="18" charset="0"/>
              </a:rPr>
              <a:t>]</a:t>
            </a:r>
            <a:endParaRPr lang="en-US" altLang="en-US" sz="1200" dirty="0">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4898100" y="3789097"/>
            <a:ext cx="3663157" cy="950912"/>
            <a:chOff x="4892507" y="3837996"/>
            <a:chExt cx="3663157" cy="950912"/>
          </a:xfrm>
        </p:grpSpPr>
        <p:pic>
          <p:nvPicPr>
            <p:cNvPr id="28"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45814" y="3837996"/>
              <a:ext cx="260985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ight Arrow 57"/>
            <p:cNvSpPr/>
            <p:nvPr/>
          </p:nvSpPr>
          <p:spPr>
            <a:xfrm>
              <a:off x="4892507" y="4096759"/>
              <a:ext cx="792163" cy="144462"/>
            </a:xfrm>
            <a:prstGeom prst="rightArrow">
              <a:avLst/>
            </a:prstGeom>
            <a:gradFill flip="none" rotWithShape="1">
              <a:gsLst>
                <a:gs pos="0">
                  <a:schemeClr val="bg1">
                    <a:alpha val="0"/>
                  </a:schemeClr>
                </a:gs>
                <a:gs pos="87000">
                  <a:schemeClr val="tx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59" name="Rectangle 10"/>
          <p:cNvSpPr>
            <a:spLocks noChangeArrowheads="1"/>
          </p:cNvSpPr>
          <p:nvPr/>
        </p:nvSpPr>
        <p:spPr bwMode="auto">
          <a:xfrm>
            <a:off x="145844" y="2494378"/>
            <a:ext cx="2337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3"/>
            </a:pPr>
            <a:r>
              <a:rPr lang="en-US" altLang="en-US" b="1" dirty="0" smtClean="0">
                <a:latin typeface="Times New Roman" panose="02020603050405020304" pitchFamily="18" charset="0"/>
                <a:cs typeface="Times New Roman" panose="02020603050405020304" pitchFamily="18" charset="0"/>
              </a:rPr>
              <a:t>Bond migration</a:t>
            </a:r>
            <a:endParaRPr lang="bg-BG" altLang="en-US" b="1" dirty="0">
              <a:latin typeface="Times New Roman" panose="02020603050405020304" pitchFamily="18" charset="0"/>
              <a:cs typeface="Times New Roman" panose="02020603050405020304" pitchFamily="18" charset="0"/>
            </a:endParaRPr>
          </a:p>
        </p:txBody>
      </p:sp>
      <p:pic>
        <p:nvPicPr>
          <p:cNvPr id="9222"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10140" y="2525860"/>
            <a:ext cx="1601331" cy="30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78943" y="2580851"/>
            <a:ext cx="843897" cy="276999"/>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[CH=CH]</a:t>
            </a:r>
          </a:p>
        </p:txBody>
      </p:sp>
      <p:grpSp>
        <p:nvGrpSpPr>
          <p:cNvPr id="10" name="Group 9"/>
          <p:cNvGrpSpPr/>
          <p:nvPr/>
        </p:nvGrpSpPr>
        <p:grpSpPr>
          <a:xfrm>
            <a:off x="4946809" y="2570184"/>
            <a:ext cx="4441731" cy="266547"/>
            <a:chOff x="4946809" y="2570184"/>
            <a:chExt cx="4441731" cy="266547"/>
          </a:xfrm>
        </p:grpSpPr>
        <p:sp>
          <p:nvSpPr>
            <p:cNvPr id="80" name="Right Arrow 79"/>
            <p:cNvSpPr/>
            <p:nvPr/>
          </p:nvSpPr>
          <p:spPr>
            <a:xfrm>
              <a:off x="4946809" y="2647119"/>
              <a:ext cx="742327" cy="144462"/>
            </a:xfrm>
            <a:prstGeom prst="rightArrow">
              <a:avLst/>
            </a:prstGeom>
            <a:gradFill flip="none" rotWithShape="1">
              <a:gsLst>
                <a:gs pos="0">
                  <a:schemeClr val="bg1">
                    <a:alpha val="0"/>
                  </a:schemeClr>
                </a:gs>
                <a:gs pos="87000">
                  <a:schemeClr val="tx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223"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78520" y="2570184"/>
              <a:ext cx="3510020" cy="266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1" name="Rectangle 10"/>
          <p:cNvSpPr>
            <a:spLocks noChangeArrowheads="1"/>
          </p:cNvSpPr>
          <p:nvPr/>
        </p:nvSpPr>
        <p:spPr bwMode="auto">
          <a:xfrm>
            <a:off x="161418" y="4823589"/>
            <a:ext cx="173775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6"/>
            </a:pPr>
            <a:r>
              <a:rPr lang="en-US" altLang="en-US" b="1" dirty="0" smtClean="0">
                <a:latin typeface="Times New Roman" panose="02020603050405020304" pitchFamily="18" charset="0"/>
                <a:cs typeface="Times New Roman" panose="02020603050405020304" pitchFamily="18" charset="0"/>
              </a:rPr>
              <a:t>Hetero</a:t>
            </a:r>
            <a:endParaRPr lang="bg-BG" altLang="en-US" b="1" dirty="0">
              <a:latin typeface="Times New Roman" panose="02020603050405020304" pitchFamily="18" charset="0"/>
              <a:cs typeface="Times New Roman" panose="02020603050405020304" pitchFamily="18" charset="0"/>
            </a:endParaRPr>
          </a:p>
        </p:txBody>
      </p:sp>
      <p:pic>
        <p:nvPicPr>
          <p:cNvPr id="9224"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11899" y="4776138"/>
            <a:ext cx="418763" cy="464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Rectangle 2"/>
          <p:cNvSpPr>
            <a:spLocks noChangeArrowheads="1"/>
          </p:cNvSpPr>
          <p:nvPr/>
        </p:nvSpPr>
        <p:spPr bwMode="auto">
          <a:xfrm>
            <a:off x="3851516" y="4126054"/>
            <a:ext cx="6960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smtClean="0">
                <a:latin typeface="Times New Roman" panose="02020603050405020304" pitchFamily="18" charset="0"/>
              </a:rPr>
              <a:t>[-</a:t>
            </a:r>
            <a:r>
              <a:rPr lang="en-US" altLang="en-US" sz="1200" dirty="0" smtClean="0">
                <a:latin typeface="Times New Roman" panose="02020603050405020304" pitchFamily="18" charset="0"/>
                <a:cs typeface="Times New Roman" panose="02020603050405020304" pitchFamily="18" charset="0"/>
              </a:rPr>
              <a:t>SO</a:t>
            </a:r>
            <a:r>
              <a:rPr lang="en-US" altLang="en-US" sz="1200" baseline="-25000" dirty="0" smtClean="0">
                <a:latin typeface="Times New Roman" panose="02020603050405020304" pitchFamily="18" charset="0"/>
                <a:cs typeface="Times New Roman" panose="02020603050405020304" pitchFamily="18" charset="0"/>
              </a:rPr>
              <a:t>3</a:t>
            </a:r>
            <a:r>
              <a:rPr lang="en-US" altLang="en-US" sz="1200" dirty="0" smtClean="0">
                <a:latin typeface="Times New Roman" panose="02020603050405020304" pitchFamily="18" charset="0"/>
                <a:cs typeface="Times New Roman" panose="02020603050405020304" pitchFamily="18" charset="0"/>
              </a:rPr>
              <a:t>H]</a:t>
            </a:r>
            <a:endParaRPr lang="en-US" altLang="en-US" sz="1200" dirty="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4822640" y="4729250"/>
            <a:ext cx="2836606" cy="498985"/>
            <a:chOff x="4822640" y="4729250"/>
            <a:chExt cx="2836606" cy="498985"/>
          </a:xfrm>
        </p:grpSpPr>
        <p:sp>
          <p:nvSpPr>
            <p:cNvPr id="85" name="Right Arrow 84"/>
            <p:cNvSpPr/>
            <p:nvPr/>
          </p:nvSpPr>
          <p:spPr>
            <a:xfrm>
              <a:off x="4822640" y="4936302"/>
              <a:ext cx="792163" cy="144462"/>
            </a:xfrm>
            <a:prstGeom prst="rightArrow">
              <a:avLst/>
            </a:prstGeom>
            <a:gradFill flip="none" rotWithShape="1">
              <a:gsLst>
                <a:gs pos="0">
                  <a:schemeClr val="bg1">
                    <a:alpha val="0"/>
                  </a:schemeClr>
                </a:gs>
                <a:gs pos="87000">
                  <a:schemeClr val="tx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225"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14652" y="4729250"/>
              <a:ext cx="1744594" cy="49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6" name="Rectangle 10"/>
          <p:cNvSpPr>
            <a:spLocks noChangeArrowheads="1"/>
          </p:cNvSpPr>
          <p:nvPr/>
        </p:nvSpPr>
        <p:spPr bwMode="auto">
          <a:xfrm>
            <a:off x="145843" y="5621875"/>
            <a:ext cx="2437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7"/>
            </a:pPr>
            <a:r>
              <a:rPr lang="en-US" altLang="en-US" b="1" dirty="0" smtClean="0">
                <a:latin typeface="Times New Roman" panose="02020603050405020304" pitchFamily="18" charset="0"/>
                <a:cs typeface="Times New Roman" panose="02020603050405020304" pitchFamily="18" charset="0"/>
              </a:rPr>
              <a:t>Positional Chain</a:t>
            </a:r>
            <a:endParaRPr lang="bg-BG" altLang="en-US" b="1" dirty="0">
              <a:latin typeface="Times New Roman" panose="02020603050405020304" pitchFamily="18" charset="0"/>
              <a:cs typeface="Times New Roman" panose="02020603050405020304" pitchFamily="18" charset="0"/>
            </a:endParaRPr>
          </a:p>
        </p:txBody>
      </p:sp>
      <p:pic>
        <p:nvPicPr>
          <p:cNvPr id="9226"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71288" y="5485885"/>
            <a:ext cx="499983" cy="55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Rectangle 2"/>
          <p:cNvSpPr>
            <a:spLocks noChangeArrowheads="1"/>
          </p:cNvSpPr>
          <p:nvPr/>
        </p:nvSpPr>
        <p:spPr bwMode="auto">
          <a:xfrm>
            <a:off x="3727802" y="5624854"/>
            <a:ext cx="7393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smtClean="0">
                <a:latin typeface="Times New Roman" panose="02020603050405020304" pitchFamily="18" charset="0"/>
              </a:rPr>
              <a:t>[Csp</a:t>
            </a:r>
            <a:r>
              <a:rPr lang="en-US" altLang="en-US" sz="1200" baseline="30000" dirty="0" smtClean="0">
                <a:latin typeface="Times New Roman" panose="02020603050405020304" pitchFamily="18" charset="0"/>
              </a:rPr>
              <a:t>3 </a:t>
            </a:r>
            <a:r>
              <a:rPr lang="en-US" altLang="en-US" sz="1200" baseline="-25000" dirty="0" smtClean="0">
                <a:latin typeface="Times New Roman" panose="02020603050405020304" pitchFamily="18" charset="0"/>
              </a:rPr>
              <a:t>1-3</a:t>
            </a:r>
            <a:r>
              <a:rPr lang="en-US" altLang="en-US" sz="1200" dirty="0" smtClean="0">
                <a:latin typeface="Times New Roman" panose="02020603050405020304" pitchFamily="18" charset="0"/>
                <a:cs typeface="Times New Roman" panose="02020603050405020304" pitchFamily="18" charset="0"/>
              </a:rPr>
              <a:t>]</a:t>
            </a:r>
            <a:endParaRPr lang="en-US" altLang="en-US" sz="1200"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4808505" y="5443836"/>
            <a:ext cx="3614827" cy="477521"/>
            <a:chOff x="4808505" y="5443836"/>
            <a:chExt cx="3614827" cy="477521"/>
          </a:xfrm>
        </p:grpSpPr>
        <p:sp>
          <p:nvSpPr>
            <p:cNvPr id="88" name="Right Arrow 87"/>
            <p:cNvSpPr/>
            <p:nvPr/>
          </p:nvSpPr>
          <p:spPr>
            <a:xfrm>
              <a:off x="4808505" y="5711287"/>
              <a:ext cx="792163" cy="144462"/>
            </a:xfrm>
            <a:prstGeom prst="rightArrow">
              <a:avLst/>
            </a:prstGeom>
            <a:gradFill flip="none" rotWithShape="1">
              <a:gsLst>
                <a:gs pos="0">
                  <a:schemeClr val="bg1">
                    <a:alpha val="0"/>
                  </a:schemeClr>
                </a:gs>
                <a:gs pos="87000">
                  <a:schemeClr val="tx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27"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78520" y="5443836"/>
              <a:ext cx="2544812" cy="47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3" name="Rectangle 10"/>
          <p:cNvSpPr>
            <a:spLocks noChangeArrowheads="1"/>
          </p:cNvSpPr>
          <p:nvPr/>
        </p:nvSpPr>
        <p:spPr bwMode="auto">
          <a:xfrm>
            <a:off x="141908" y="6338335"/>
            <a:ext cx="2437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8"/>
            </a:pPr>
            <a:r>
              <a:rPr lang="en-US" altLang="en-US" b="1" dirty="0" smtClean="0">
                <a:latin typeface="Times New Roman" panose="02020603050405020304" pitchFamily="18" charset="0"/>
                <a:cs typeface="Times New Roman" panose="02020603050405020304" pitchFamily="18" charset="0"/>
              </a:rPr>
              <a:t>Exhaust</a:t>
            </a:r>
            <a:endParaRPr lang="bg-BG" altLang="en-US" b="1" dirty="0">
              <a:latin typeface="Times New Roman" panose="02020603050405020304" pitchFamily="18" charset="0"/>
              <a:cs typeface="Times New Roman" panose="02020603050405020304" pitchFamily="18" charset="0"/>
            </a:endParaRPr>
          </a:p>
        </p:txBody>
      </p:sp>
      <p:sp>
        <p:nvSpPr>
          <p:cNvPr id="54" name="Rectangle 2"/>
          <p:cNvSpPr>
            <a:spLocks noChangeArrowheads="1"/>
          </p:cNvSpPr>
          <p:nvPr/>
        </p:nvSpPr>
        <p:spPr bwMode="auto">
          <a:xfrm>
            <a:off x="2926885" y="6330349"/>
            <a:ext cx="12634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smtClean="0">
                <a:latin typeface="Times New Roman" panose="02020603050405020304" pitchFamily="18" charset="0"/>
              </a:rPr>
              <a:t>[C{sp3}≤5, O=1</a:t>
            </a:r>
            <a:r>
              <a:rPr lang="en-US" altLang="en-US" sz="1200" dirty="0" smtClean="0">
                <a:latin typeface="Times New Roman" panose="02020603050405020304" pitchFamily="18" charset="0"/>
                <a:cs typeface="Times New Roman" panose="02020603050405020304" pitchFamily="18" charset="0"/>
              </a:rPr>
              <a:t>]</a:t>
            </a:r>
            <a:endParaRPr lang="en-US" altLang="en-US" sz="1200" dirty="0">
              <a:latin typeface="Times New Roman" panose="02020603050405020304" pitchFamily="18" charset="0"/>
              <a:cs typeface="Times New Roman" panose="02020603050405020304" pitchFamily="18" charset="0"/>
            </a:endParaRPr>
          </a:p>
        </p:txBody>
      </p:sp>
      <p:sp>
        <p:nvSpPr>
          <p:cNvPr id="60" name="Right Arrow 59"/>
          <p:cNvSpPr/>
          <p:nvPr/>
        </p:nvSpPr>
        <p:spPr>
          <a:xfrm>
            <a:off x="4828779" y="6309121"/>
            <a:ext cx="792163" cy="144462"/>
          </a:xfrm>
          <a:prstGeom prst="rightArrow">
            <a:avLst/>
          </a:prstGeom>
          <a:gradFill flip="none" rotWithShape="1">
            <a:gsLst>
              <a:gs pos="0">
                <a:schemeClr val="bg1">
                  <a:alpha val="0"/>
                </a:schemeClr>
              </a:gs>
              <a:gs pos="87000">
                <a:schemeClr val="tx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28" name="Picture 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24475" y="6008289"/>
            <a:ext cx="2436812"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895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22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22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2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P spid="39" grpId="0" animBg="1"/>
      <p:bldP spid="46" grpId="0"/>
      <p:bldP spid="3" grpId="0"/>
      <p:bldP spid="55" grpId="0"/>
      <p:bldP spid="57" grpId="0"/>
      <p:bldP spid="59" grpId="0"/>
      <p:bldP spid="5" grpId="0"/>
      <p:bldP spid="81" grpId="0"/>
      <p:bldP spid="84" grpId="0"/>
      <p:bldP spid="86" grpId="0"/>
      <p:bldP spid="87" grpId="0"/>
      <p:bldP spid="53" grpId="0"/>
      <p:bldP spid="54" grpId="0"/>
      <p:bldP spid="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0"/>
          <p:cNvSpPr>
            <a:spLocks noChangeArrowheads="1"/>
          </p:cNvSpPr>
          <p:nvPr/>
        </p:nvSpPr>
        <p:spPr bwMode="auto">
          <a:xfrm>
            <a:off x="4584840" y="1541676"/>
            <a:ext cx="173775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2"/>
            </a:pPr>
            <a:r>
              <a:rPr lang="en-US" altLang="en-US" b="1" dirty="0">
                <a:latin typeface="Times New Roman" panose="02020603050405020304" pitchFamily="18" charset="0"/>
                <a:cs typeface="Times New Roman" panose="02020603050405020304" pitchFamily="18" charset="0"/>
              </a:rPr>
              <a:t>Chain</a:t>
            </a:r>
            <a:endParaRPr lang="bg-BG" altLang="en-US" b="1" dirty="0">
              <a:latin typeface="Times New Roman" panose="02020603050405020304" pitchFamily="18" charset="0"/>
              <a:cs typeface="Times New Roman" panose="02020603050405020304" pitchFamily="18" charset="0"/>
            </a:endParaRPr>
          </a:p>
        </p:txBody>
      </p:sp>
      <p:sp>
        <p:nvSpPr>
          <p:cNvPr id="34" name="Rectangle 16"/>
          <p:cNvSpPr>
            <a:spLocks noChangeArrowheads="1"/>
          </p:cNvSpPr>
          <p:nvPr/>
        </p:nvSpPr>
        <p:spPr bwMode="auto">
          <a:xfrm>
            <a:off x="4600415" y="3048628"/>
            <a:ext cx="173775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4"/>
            </a:pPr>
            <a:r>
              <a:rPr lang="en-US" altLang="en-US" b="1" dirty="0">
                <a:latin typeface="Times New Roman" panose="02020603050405020304" pitchFamily="18" charset="0"/>
                <a:cs typeface="Times New Roman" panose="02020603050405020304" pitchFamily="18" charset="0"/>
              </a:rPr>
              <a:t>Cyclic</a:t>
            </a:r>
            <a:endParaRPr lang="bg-BG" altLang="en-US" b="1" dirty="0">
              <a:latin typeface="Times New Roman" panose="02020603050405020304" pitchFamily="18" charset="0"/>
              <a:cs typeface="Times New Roman" panose="02020603050405020304" pitchFamily="18" charset="0"/>
            </a:endParaRPr>
          </a:p>
        </p:txBody>
      </p:sp>
      <p:sp>
        <p:nvSpPr>
          <p:cNvPr id="44" name="Text Box 2"/>
          <p:cNvSpPr txBox="1">
            <a:spLocks noChangeArrowheads="1"/>
          </p:cNvSpPr>
          <p:nvPr/>
        </p:nvSpPr>
        <p:spPr bwMode="auto">
          <a:xfrm>
            <a:off x="1255647" y="89845"/>
            <a:ext cx="9696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bg-BG" sz="2800" dirty="0" smtClean="0">
                <a:solidFill>
                  <a:srgbClr val="0070C0"/>
                </a:solidFill>
              </a:rPr>
              <a:t>Types </a:t>
            </a:r>
            <a:r>
              <a:rPr lang="en-US" altLang="bg-BG" sz="2800" dirty="0">
                <a:solidFill>
                  <a:srgbClr val="0070C0"/>
                </a:solidFill>
              </a:rPr>
              <a:t>common fragments</a:t>
            </a:r>
          </a:p>
        </p:txBody>
      </p:sp>
      <p:cxnSp>
        <p:nvCxnSpPr>
          <p:cNvPr id="45" name="Straight Connector 44"/>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55" name="Rectangle 5"/>
          <p:cNvSpPr>
            <a:spLocks noChangeArrowheads="1"/>
          </p:cNvSpPr>
          <p:nvPr/>
        </p:nvSpPr>
        <p:spPr bwMode="auto">
          <a:xfrm>
            <a:off x="4580374" y="3791442"/>
            <a:ext cx="1698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5"/>
            </a:pPr>
            <a:r>
              <a:rPr lang="en-US" altLang="en-US" b="1" dirty="0">
                <a:latin typeface="Times New Roman" panose="02020603050405020304" pitchFamily="18" charset="0"/>
                <a:cs typeface="Times New Roman" panose="02020603050405020304" pitchFamily="18" charset="0"/>
              </a:rPr>
              <a:t>Positional</a:t>
            </a:r>
            <a:endParaRPr lang="bg-BG" altLang="en-US" b="1" dirty="0">
              <a:latin typeface="Times New Roman" panose="02020603050405020304" pitchFamily="18" charset="0"/>
              <a:cs typeface="Times New Roman" panose="02020603050405020304" pitchFamily="18" charset="0"/>
            </a:endParaRPr>
          </a:p>
        </p:txBody>
      </p:sp>
      <p:sp>
        <p:nvSpPr>
          <p:cNvPr id="59" name="Rectangle 10"/>
          <p:cNvSpPr>
            <a:spLocks noChangeArrowheads="1"/>
          </p:cNvSpPr>
          <p:nvPr/>
        </p:nvSpPr>
        <p:spPr bwMode="auto">
          <a:xfrm>
            <a:off x="4584841" y="2309712"/>
            <a:ext cx="2337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3"/>
            </a:pPr>
            <a:r>
              <a:rPr lang="en-US" altLang="en-US" b="1" dirty="0" smtClean="0">
                <a:latin typeface="Times New Roman" panose="02020603050405020304" pitchFamily="18" charset="0"/>
                <a:cs typeface="Times New Roman" panose="02020603050405020304" pitchFamily="18" charset="0"/>
              </a:rPr>
              <a:t>Bond migration</a:t>
            </a:r>
            <a:endParaRPr lang="bg-BG" altLang="en-US" b="1" dirty="0">
              <a:latin typeface="Times New Roman" panose="02020603050405020304" pitchFamily="18" charset="0"/>
              <a:cs typeface="Times New Roman" panose="02020603050405020304" pitchFamily="18" charset="0"/>
            </a:endParaRPr>
          </a:p>
        </p:txBody>
      </p:sp>
      <p:sp>
        <p:nvSpPr>
          <p:cNvPr id="86" name="Rectangle 10"/>
          <p:cNvSpPr>
            <a:spLocks noChangeArrowheads="1"/>
          </p:cNvSpPr>
          <p:nvPr/>
        </p:nvSpPr>
        <p:spPr bwMode="auto">
          <a:xfrm>
            <a:off x="4584840" y="5437209"/>
            <a:ext cx="2437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7"/>
            </a:pPr>
            <a:r>
              <a:rPr lang="en-US" altLang="en-US" b="1" dirty="0" smtClean="0">
                <a:latin typeface="Times New Roman" panose="02020603050405020304" pitchFamily="18" charset="0"/>
                <a:cs typeface="Times New Roman" panose="02020603050405020304" pitchFamily="18" charset="0"/>
              </a:rPr>
              <a:t>Positional Chain</a:t>
            </a:r>
            <a:endParaRPr lang="bg-BG" altLang="en-US" b="1" dirty="0">
              <a:latin typeface="Times New Roman" panose="02020603050405020304" pitchFamily="18" charset="0"/>
              <a:cs typeface="Times New Roman" panose="02020603050405020304" pitchFamily="18" charset="0"/>
            </a:endParaRPr>
          </a:p>
        </p:txBody>
      </p:sp>
      <p:sp>
        <p:nvSpPr>
          <p:cNvPr id="53" name="Rectangle 10"/>
          <p:cNvSpPr>
            <a:spLocks noChangeArrowheads="1"/>
          </p:cNvSpPr>
          <p:nvPr/>
        </p:nvSpPr>
        <p:spPr bwMode="auto">
          <a:xfrm>
            <a:off x="4580905" y="6153669"/>
            <a:ext cx="2437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8"/>
            </a:pPr>
            <a:r>
              <a:rPr lang="en-US" altLang="en-US" b="1" dirty="0" smtClean="0">
                <a:latin typeface="Times New Roman" panose="02020603050405020304" pitchFamily="18" charset="0"/>
                <a:cs typeface="Times New Roman" panose="02020603050405020304" pitchFamily="18" charset="0"/>
              </a:rPr>
              <a:t>Exhaust</a:t>
            </a:r>
            <a:endParaRPr lang="bg-BG" altLang="en-US" b="1" dirty="0">
              <a:latin typeface="Times New Roman" panose="02020603050405020304" pitchFamily="18" charset="0"/>
              <a:cs typeface="Times New Roman" panose="02020603050405020304" pitchFamily="18" charset="0"/>
            </a:endParaRPr>
          </a:p>
        </p:txBody>
      </p:sp>
      <p:sp>
        <p:nvSpPr>
          <p:cNvPr id="64" name="Rectangle 10"/>
          <p:cNvSpPr>
            <a:spLocks noChangeArrowheads="1"/>
          </p:cNvSpPr>
          <p:nvPr/>
        </p:nvSpPr>
        <p:spPr bwMode="auto">
          <a:xfrm>
            <a:off x="4586797" y="1536129"/>
            <a:ext cx="173775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2"/>
            </a:pPr>
            <a:r>
              <a:rPr lang="en-US" altLang="en-US" b="1" dirty="0">
                <a:latin typeface="Times New Roman" panose="02020603050405020304" pitchFamily="18" charset="0"/>
                <a:cs typeface="Times New Roman" panose="02020603050405020304" pitchFamily="18" charset="0"/>
              </a:rPr>
              <a:t>Chain</a:t>
            </a:r>
            <a:endParaRPr lang="bg-BG" altLang="en-US" b="1" dirty="0">
              <a:latin typeface="Times New Roman" panose="02020603050405020304" pitchFamily="18" charset="0"/>
              <a:cs typeface="Times New Roman" panose="02020603050405020304" pitchFamily="18" charset="0"/>
            </a:endParaRPr>
          </a:p>
        </p:txBody>
      </p:sp>
      <p:sp>
        <p:nvSpPr>
          <p:cNvPr id="66" name="Rectangle 5"/>
          <p:cNvSpPr>
            <a:spLocks noChangeArrowheads="1"/>
          </p:cNvSpPr>
          <p:nvPr/>
        </p:nvSpPr>
        <p:spPr bwMode="auto">
          <a:xfrm>
            <a:off x="4549610" y="816765"/>
            <a:ext cx="19888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a:pPr>
            <a:r>
              <a:rPr lang="en-US" altLang="en-US" b="1" dirty="0" smtClean="0">
                <a:latin typeface="Times New Roman" panose="02020603050405020304" pitchFamily="18" charset="0"/>
                <a:cs typeface="Times New Roman" panose="02020603050405020304" pitchFamily="18" charset="0"/>
              </a:rPr>
              <a:t>Enumeration</a:t>
            </a:r>
            <a:endParaRPr lang="bg-BG" altLang="en-US" b="1" dirty="0">
              <a:latin typeface="Times New Roman" panose="02020603050405020304" pitchFamily="18" charset="0"/>
              <a:cs typeface="Times New Roman" panose="02020603050405020304" pitchFamily="18" charset="0"/>
            </a:endParaRPr>
          </a:p>
        </p:txBody>
      </p:sp>
      <p:sp>
        <p:nvSpPr>
          <p:cNvPr id="68" name="Rectangle 10"/>
          <p:cNvSpPr>
            <a:spLocks noChangeArrowheads="1"/>
          </p:cNvSpPr>
          <p:nvPr/>
        </p:nvSpPr>
        <p:spPr bwMode="auto">
          <a:xfrm>
            <a:off x="4602372" y="4633376"/>
            <a:ext cx="173775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6"/>
            </a:pPr>
            <a:r>
              <a:rPr lang="en-US" altLang="en-US" b="1" dirty="0" smtClean="0">
                <a:latin typeface="Times New Roman" panose="02020603050405020304" pitchFamily="18" charset="0"/>
                <a:cs typeface="Times New Roman" panose="02020603050405020304" pitchFamily="18" charset="0"/>
              </a:rPr>
              <a:t>Hetero</a:t>
            </a:r>
            <a:endParaRPr lang="bg-BG" altLang="en-US" b="1" dirty="0">
              <a:latin typeface="Times New Roman" panose="02020603050405020304" pitchFamily="18" charset="0"/>
              <a:cs typeface="Times New Roman" panose="02020603050405020304" pitchFamily="18" charset="0"/>
            </a:endParaRPr>
          </a:p>
        </p:txBody>
      </p:sp>
      <p:sp>
        <p:nvSpPr>
          <p:cNvPr id="14"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16</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4534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0"/>
          <p:cNvSpPr>
            <a:spLocks noChangeArrowheads="1"/>
          </p:cNvSpPr>
          <p:nvPr/>
        </p:nvSpPr>
        <p:spPr bwMode="auto">
          <a:xfrm>
            <a:off x="4584840" y="1541676"/>
            <a:ext cx="173775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2"/>
            </a:pPr>
            <a:r>
              <a:rPr lang="en-US" altLang="en-US" b="1" dirty="0">
                <a:solidFill>
                  <a:srgbClr val="0000FF"/>
                </a:solidFill>
                <a:latin typeface="Times New Roman" panose="02020603050405020304" pitchFamily="18" charset="0"/>
                <a:cs typeface="Times New Roman" panose="02020603050405020304" pitchFamily="18" charset="0"/>
              </a:rPr>
              <a:t>Chain</a:t>
            </a:r>
            <a:endParaRPr lang="bg-BG" altLang="en-US" b="1" dirty="0">
              <a:solidFill>
                <a:srgbClr val="0000FF"/>
              </a:solidFill>
              <a:latin typeface="Times New Roman" panose="02020603050405020304" pitchFamily="18" charset="0"/>
              <a:cs typeface="Times New Roman" panose="02020603050405020304" pitchFamily="18" charset="0"/>
            </a:endParaRPr>
          </a:p>
        </p:txBody>
      </p:sp>
      <p:sp>
        <p:nvSpPr>
          <p:cNvPr id="34" name="Rectangle 16"/>
          <p:cNvSpPr>
            <a:spLocks noChangeArrowheads="1"/>
          </p:cNvSpPr>
          <p:nvPr/>
        </p:nvSpPr>
        <p:spPr bwMode="auto">
          <a:xfrm>
            <a:off x="4601971" y="3039062"/>
            <a:ext cx="173775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4"/>
            </a:pPr>
            <a:r>
              <a:rPr lang="en-US" altLang="en-US" b="1" dirty="0">
                <a:solidFill>
                  <a:srgbClr val="0000FF"/>
                </a:solidFill>
                <a:latin typeface="Times New Roman" panose="02020603050405020304" pitchFamily="18" charset="0"/>
                <a:cs typeface="Times New Roman" panose="02020603050405020304" pitchFamily="18" charset="0"/>
              </a:rPr>
              <a:t>Cyclic</a:t>
            </a:r>
            <a:endParaRPr lang="bg-BG" altLang="en-US" b="1" dirty="0">
              <a:solidFill>
                <a:srgbClr val="0000FF"/>
              </a:solidFill>
              <a:latin typeface="Times New Roman" panose="02020603050405020304" pitchFamily="18" charset="0"/>
              <a:cs typeface="Times New Roman" panose="02020603050405020304" pitchFamily="18" charset="0"/>
            </a:endParaRPr>
          </a:p>
        </p:txBody>
      </p:sp>
      <p:sp>
        <p:nvSpPr>
          <p:cNvPr id="44" name="Text Box 2"/>
          <p:cNvSpPr txBox="1">
            <a:spLocks noChangeArrowheads="1"/>
          </p:cNvSpPr>
          <p:nvPr/>
        </p:nvSpPr>
        <p:spPr bwMode="auto">
          <a:xfrm>
            <a:off x="1255647" y="89845"/>
            <a:ext cx="9696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bg-BG" sz="2800" dirty="0" smtClean="0">
                <a:solidFill>
                  <a:srgbClr val="0070C0"/>
                </a:solidFill>
              </a:rPr>
              <a:t>Types </a:t>
            </a:r>
            <a:r>
              <a:rPr lang="en-US" altLang="bg-BG" sz="2800" dirty="0">
                <a:solidFill>
                  <a:srgbClr val="0070C0"/>
                </a:solidFill>
              </a:rPr>
              <a:t>common fragments</a:t>
            </a:r>
          </a:p>
        </p:txBody>
      </p:sp>
      <p:cxnSp>
        <p:nvCxnSpPr>
          <p:cNvPr id="45" name="Straight Connector 44"/>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46" name="Rectangle 5"/>
          <p:cNvSpPr>
            <a:spLocks noChangeArrowheads="1"/>
          </p:cNvSpPr>
          <p:nvPr/>
        </p:nvSpPr>
        <p:spPr bwMode="auto">
          <a:xfrm>
            <a:off x="4547653" y="822312"/>
            <a:ext cx="19888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a:pPr>
            <a:r>
              <a:rPr lang="en-US" altLang="en-US" b="1" dirty="0" smtClean="0">
                <a:solidFill>
                  <a:srgbClr val="0000FF"/>
                </a:solidFill>
                <a:latin typeface="Times New Roman" panose="02020603050405020304" pitchFamily="18" charset="0"/>
                <a:cs typeface="Times New Roman" panose="02020603050405020304" pitchFamily="18" charset="0"/>
              </a:rPr>
              <a:t>Enumeration</a:t>
            </a:r>
            <a:endParaRPr lang="bg-BG" altLang="en-US" b="1" dirty="0">
              <a:solidFill>
                <a:srgbClr val="0000FF"/>
              </a:solidFill>
              <a:latin typeface="Times New Roman" panose="02020603050405020304" pitchFamily="18" charset="0"/>
              <a:cs typeface="Times New Roman" panose="02020603050405020304" pitchFamily="18" charset="0"/>
            </a:endParaRPr>
          </a:p>
        </p:txBody>
      </p:sp>
      <p:sp>
        <p:nvSpPr>
          <p:cNvPr id="55" name="Rectangle 5"/>
          <p:cNvSpPr>
            <a:spLocks noChangeArrowheads="1"/>
          </p:cNvSpPr>
          <p:nvPr/>
        </p:nvSpPr>
        <p:spPr bwMode="auto">
          <a:xfrm>
            <a:off x="4580374" y="3791442"/>
            <a:ext cx="1698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5"/>
            </a:pPr>
            <a:r>
              <a:rPr lang="en-US" altLang="en-US" b="1" dirty="0">
                <a:solidFill>
                  <a:srgbClr val="0000FF"/>
                </a:solidFill>
                <a:latin typeface="Times New Roman" panose="02020603050405020304" pitchFamily="18" charset="0"/>
                <a:cs typeface="Times New Roman" panose="02020603050405020304" pitchFamily="18" charset="0"/>
              </a:rPr>
              <a:t>Positional</a:t>
            </a:r>
            <a:endParaRPr lang="bg-BG" altLang="en-US" b="1" dirty="0">
              <a:solidFill>
                <a:srgbClr val="0000FF"/>
              </a:solidFill>
              <a:latin typeface="Times New Roman" panose="02020603050405020304" pitchFamily="18" charset="0"/>
              <a:cs typeface="Times New Roman" panose="02020603050405020304" pitchFamily="18" charset="0"/>
            </a:endParaRPr>
          </a:p>
        </p:txBody>
      </p:sp>
      <p:sp>
        <p:nvSpPr>
          <p:cNvPr id="59" name="Rectangle 10"/>
          <p:cNvSpPr>
            <a:spLocks noChangeArrowheads="1"/>
          </p:cNvSpPr>
          <p:nvPr/>
        </p:nvSpPr>
        <p:spPr bwMode="auto">
          <a:xfrm>
            <a:off x="4584841" y="2309712"/>
            <a:ext cx="2337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3"/>
            </a:pPr>
            <a:r>
              <a:rPr lang="en-US" altLang="en-US" b="1" dirty="0" smtClean="0">
                <a:solidFill>
                  <a:srgbClr val="0000FF"/>
                </a:solidFill>
                <a:latin typeface="Times New Roman" panose="02020603050405020304" pitchFamily="18" charset="0"/>
                <a:cs typeface="Times New Roman" panose="02020603050405020304" pitchFamily="18" charset="0"/>
              </a:rPr>
              <a:t>Bond migration</a:t>
            </a:r>
            <a:endParaRPr lang="bg-BG" altLang="en-US" b="1" dirty="0">
              <a:solidFill>
                <a:srgbClr val="0000FF"/>
              </a:solidFill>
              <a:latin typeface="Times New Roman" panose="02020603050405020304" pitchFamily="18" charset="0"/>
              <a:cs typeface="Times New Roman" panose="02020603050405020304" pitchFamily="18" charset="0"/>
            </a:endParaRPr>
          </a:p>
        </p:txBody>
      </p:sp>
      <p:sp>
        <p:nvSpPr>
          <p:cNvPr id="81" name="Rectangle 10"/>
          <p:cNvSpPr>
            <a:spLocks noChangeArrowheads="1"/>
          </p:cNvSpPr>
          <p:nvPr/>
        </p:nvSpPr>
        <p:spPr bwMode="auto">
          <a:xfrm>
            <a:off x="4600415" y="4638923"/>
            <a:ext cx="173775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6"/>
            </a:pPr>
            <a:r>
              <a:rPr lang="en-US" altLang="en-US" b="1" dirty="0" smtClean="0">
                <a:solidFill>
                  <a:srgbClr val="0000FF"/>
                </a:solidFill>
                <a:latin typeface="Times New Roman" panose="02020603050405020304" pitchFamily="18" charset="0"/>
                <a:cs typeface="Times New Roman" panose="02020603050405020304" pitchFamily="18" charset="0"/>
              </a:rPr>
              <a:t>Hetero</a:t>
            </a:r>
            <a:endParaRPr lang="bg-BG" altLang="en-US" b="1" dirty="0">
              <a:solidFill>
                <a:srgbClr val="0000FF"/>
              </a:solidFill>
              <a:latin typeface="Times New Roman" panose="02020603050405020304" pitchFamily="18" charset="0"/>
              <a:cs typeface="Times New Roman" panose="02020603050405020304" pitchFamily="18" charset="0"/>
            </a:endParaRPr>
          </a:p>
        </p:txBody>
      </p:sp>
      <p:sp>
        <p:nvSpPr>
          <p:cNvPr id="86" name="Rectangle 10"/>
          <p:cNvSpPr>
            <a:spLocks noChangeArrowheads="1"/>
          </p:cNvSpPr>
          <p:nvPr/>
        </p:nvSpPr>
        <p:spPr bwMode="auto">
          <a:xfrm>
            <a:off x="4584840" y="5437209"/>
            <a:ext cx="2437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7"/>
            </a:pPr>
            <a:r>
              <a:rPr lang="en-US" altLang="en-US" b="1" dirty="0" smtClean="0">
                <a:solidFill>
                  <a:srgbClr val="0000FF"/>
                </a:solidFill>
                <a:latin typeface="Times New Roman" panose="02020603050405020304" pitchFamily="18" charset="0"/>
                <a:cs typeface="Times New Roman" panose="02020603050405020304" pitchFamily="18" charset="0"/>
              </a:rPr>
              <a:t>Positional Chain</a:t>
            </a:r>
            <a:endParaRPr lang="bg-BG" altLang="en-US" b="1" dirty="0">
              <a:solidFill>
                <a:srgbClr val="0000FF"/>
              </a:solidFill>
              <a:latin typeface="Times New Roman" panose="02020603050405020304" pitchFamily="18" charset="0"/>
              <a:cs typeface="Times New Roman" panose="02020603050405020304" pitchFamily="18" charset="0"/>
            </a:endParaRPr>
          </a:p>
        </p:txBody>
      </p:sp>
      <p:sp>
        <p:nvSpPr>
          <p:cNvPr id="53" name="Rectangle 10"/>
          <p:cNvSpPr>
            <a:spLocks noChangeArrowheads="1"/>
          </p:cNvSpPr>
          <p:nvPr/>
        </p:nvSpPr>
        <p:spPr bwMode="auto">
          <a:xfrm>
            <a:off x="4580905" y="6153669"/>
            <a:ext cx="2437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8"/>
            </a:pPr>
            <a:r>
              <a:rPr lang="en-US" altLang="en-US" b="1" dirty="0" smtClean="0">
                <a:solidFill>
                  <a:srgbClr val="FF0000"/>
                </a:solidFill>
                <a:latin typeface="Times New Roman" panose="02020603050405020304" pitchFamily="18" charset="0"/>
                <a:cs typeface="Times New Roman" panose="02020603050405020304" pitchFamily="18" charset="0"/>
              </a:rPr>
              <a:t>Exhaust</a:t>
            </a:r>
            <a:endParaRPr lang="bg-BG" altLang="en-US"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114330" y="3222307"/>
            <a:ext cx="2410266" cy="461665"/>
          </a:xfrm>
          <a:prstGeom prst="rect">
            <a:avLst/>
          </a:prstGeom>
          <a:noFill/>
        </p:spPr>
        <p:txBody>
          <a:bodyPr wrap="square" rtlCol="0">
            <a:spAutoFit/>
          </a:bodyPr>
          <a:lstStyle/>
          <a:p>
            <a:r>
              <a:rPr lang="en-US" sz="2400" b="1" dirty="0" smtClean="0">
                <a:solidFill>
                  <a:srgbClr val="0000FF"/>
                </a:solidFill>
                <a:latin typeface="Times New Roman" panose="02020603050405020304" pitchFamily="18" charset="0"/>
                <a:cs typeface="Times New Roman" panose="02020603050405020304" pitchFamily="18" charset="0"/>
              </a:rPr>
              <a:t>For generation</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8" name="Left Brace 17"/>
          <p:cNvSpPr/>
          <p:nvPr/>
        </p:nvSpPr>
        <p:spPr bwMode="auto">
          <a:xfrm>
            <a:off x="3915295" y="939338"/>
            <a:ext cx="432261" cy="4682537"/>
          </a:xfrm>
          <a:prstGeom prst="leftBrace">
            <a:avLst/>
          </a:prstGeom>
          <a:noFill/>
          <a:ln w="19050" cap="flat" cmpd="sng" algn="ctr">
            <a:solidFill>
              <a:srgbClr val="0000FF"/>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4" name="Rectangle 10"/>
          <p:cNvSpPr>
            <a:spLocks noChangeArrowheads="1"/>
          </p:cNvSpPr>
          <p:nvPr/>
        </p:nvSpPr>
        <p:spPr bwMode="auto">
          <a:xfrm>
            <a:off x="4586040" y="1537412"/>
            <a:ext cx="173775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2"/>
            </a:pPr>
            <a:r>
              <a:rPr lang="en-US" altLang="en-US" b="1" dirty="0">
                <a:solidFill>
                  <a:srgbClr val="FF0000"/>
                </a:solidFill>
                <a:latin typeface="Times New Roman" panose="02020603050405020304" pitchFamily="18" charset="0"/>
                <a:cs typeface="Times New Roman" panose="02020603050405020304" pitchFamily="18" charset="0"/>
              </a:rPr>
              <a:t>Chain</a:t>
            </a:r>
            <a:endParaRPr lang="bg-BG" altLang="en-US" b="1" dirty="0">
              <a:solidFill>
                <a:srgbClr val="FF0000"/>
              </a:solidFill>
              <a:latin typeface="Times New Roman" panose="02020603050405020304" pitchFamily="18" charset="0"/>
              <a:cs typeface="Times New Roman" panose="02020603050405020304" pitchFamily="18" charset="0"/>
            </a:endParaRPr>
          </a:p>
        </p:txBody>
      </p:sp>
      <p:sp>
        <p:nvSpPr>
          <p:cNvPr id="65" name="Rectangle 16"/>
          <p:cNvSpPr>
            <a:spLocks noChangeArrowheads="1"/>
          </p:cNvSpPr>
          <p:nvPr/>
        </p:nvSpPr>
        <p:spPr bwMode="auto">
          <a:xfrm>
            <a:off x="4601772" y="3039062"/>
            <a:ext cx="173775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4"/>
            </a:pPr>
            <a:r>
              <a:rPr lang="en-US" altLang="en-US" b="1" dirty="0">
                <a:solidFill>
                  <a:srgbClr val="FF0000"/>
                </a:solidFill>
                <a:latin typeface="Times New Roman" panose="02020603050405020304" pitchFamily="18" charset="0"/>
                <a:cs typeface="Times New Roman" panose="02020603050405020304" pitchFamily="18" charset="0"/>
              </a:rPr>
              <a:t>Cyclic</a:t>
            </a:r>
            <a:endParaRPr lang="bg-BG" altLang="en-US" b="1" dirty="0">
              <a:solidFill>
                <a:srgbClr val="FF0000"/>
              </a:solidFill>
              <a:latin typeface="Times New Roman" panose="02020603050405020304" pitchFamily="18" charset="0"/>
              <a:cs typeface="Times New Roman" panose="02020603050405020304" pitchFamily="18" charset="0"/>
            </a:endParaRPr>
          </a:p>
        </p:txBody>
      </p:sp>
      <p:sp>
        <p:nvSpPr>
          <p:cNvPr id="66" name="Rectangle 5"/>
          <p:cNvSpPr>
            <a:spLocks noChangeArrowheads="1"/>
          </p:cNvSpPr>
          <p:nvPr/>
        </p:nvSpPr>
        <p:spPr bwMode="auto">
          <a:xfrm>
            <a:off x="4540557" y="825818"/>
            <a:ext cx="19888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a:pPr>
            <a:r>
              <a:rPr lang="en-US" altLang="en-US" b="1" dirty="0" smtClean="0">
                <a:solidFill>
                  <a:srgbClr val="FF0000"/>
                </a:solidFill>
                <a:latin typeface="Times New Roman" panose="02020603050405020304" pitchFamily="18" charset="0"/>
                <a:cs typeface="Times New Roman" panose="02020603050405020304" pitchFamily="18" charset="0"/>
              </a:rPr>
              <a:t>Enumeration</a:t>
            </a:r>
            <a:endParaRPr lang="bg-BG" altLang="en-US" b="1" dirty="0">
              <a:solidFill>
                <a:srgbClr val="FF0000"/>
              </a:solidFill>
              <a:latin typeface="Times New Roman" panose="02020603050405020304" pitchFamily="18" charset="0"/>
              <a:cs typeface="Times New Roman" panose="02020603050405020304" pitchFamily="18" charset="0"/>
            </a:endParaRPr>
          </a:p>
        </p:txBody>
      </p:sp>
      <p:sp>
        <p:nvSpPr>
          <p:cNvPr id="67" name="Rectangle 5"/>
          <p:cNvSpPr>
            <a:spLocks noChangeArrowheads="1"/>
          </p:cNvSpPr>
          <p:nvPr/>
        </p:nvSpPr>
        <p:spPr bwMode="auto">
          <a:xfrm>
            <a:off x="4575580" y="3789501"/>
            <a:ext cx="1698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5"/>
            </a:pPr>
            <a:r>
              <a:rPr lang="en-US" altLang="en-US" b="1" dirty="0">
                <a:solidFill>
                  <a:srgbClr val="FF0000"/>
                </a:solidFill>
                <a:latin typeface="Times New Roman" panose="02020603050405020304" pitchFamily="18" charset="0"/>
                <a:cs typeface="Times New Roman" panose="02020603050405020304" pitchFamily="18" charset="0"/>
              </a:rPr>
              <a:t>Positional</a:t>
            </a:r>
            <a:endParaRPr lang="bg-BG" altLang="en-US" b="1" dirty="0">
              <a:solidFill>
                <a:srgbClr val="FF0000"/>
              </a:solidFill>
              <a:latin typeface="Times New Roman" panose="02020603050405020304" pitchFamily="18" charset="0"/>
              <a:cs typeface="Times New Roman" panose="02020603050405020304" pitchFamily="18" charset="0"/>
            </a:endParaRPr>
          </a:p>
        </p:txBody>
      </p:sp>
      <p:sp>
        <p:nvSpPr>
          <p:cNvPr id="68" name="Rectangle 10"/>
          <p:cNvSpPr>
            <a:spLocks noChangeArrowheads="1"/>
          </p:cNvSpPr>
          <p:nvPr/>
        </p:nvSpPr>
        <p:spPr bwMode="auto">
          <a:xfrm>
            <a:off x="4601073" y="4632918"/>
            <a:ext cx="173775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6"/>
            </a:pPr>
            <a:r>
              <a:rPr lang="en-US" altLang="en-US" b="1" dirty="0" smtClean="0">
                <a:solidFill>
                  <a:srgbClr val="FF0000"/>
                </a:solidFill>
                <a:latin typeface="Times New Roman" panose="02020603050405020304" pitchFamily="18" charset="0"/>
                <a:cs typeface="Times New Roman" panose="02020603050405020304" pitchFamily="18" charset="0"/>
              </a:rPr>
              <a:t>Hetero</a:t>
            </a:r>
            <a:endParaRPr lang="bg-BG" altLang="en-US" b="1" dirty="0">
              <a:solidFill>
                <a:srgbClr val="FF0000"/>
              </a:solidFill>
              <a:latin typeface="Times New Roman" panose="02020603050405020304" pitchFamily="18" charset="0"/>
              <a:cs typeface="Times New Roman" panose="02020603050405020304" pitchFamily="18" charset="0"/>
            </a:endParaRPr>
          </a:p>
        </p:txBody>
      </p:sp>
      <p:sp>
        <p:nvSpPr>
          <p:cNvPr id="19" name="Right Brace 18"/>
          <p:cNvSpPr/>
          <p:nvPr/>
        </p:nvSpPr>
        <p:spPr bwMode="auto">
          <a:xfrm>
            <a:off x="6667374" y="987285"/>
            <a:ext cx="255179" cy="833202"/>
          </a:xfrm>
          <a:prstGeom prst="rightBrace">
            <a:avLst/>
          </a:prstGeom>
          <a:noFill/>
          <a:ln w="19050" cap="flat" cmpd="sng" algn="ctr">
            <a:solidFill>
              <a:srgbClr val="FF0000"/>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fontAlgn="base">
              <a:spcBef>
                <a:spcPct val="0"/>
              </a:spcBef>
              <a:spcAft>
                <a:spcPct val="0"/>
              </a:spcAft>
            </a:pPr>
            <a:endParaRPr lang="en-US">
              <a:latin typeface="Arial" charset="0"/>
            </a:endParaRPr>
          </a:p>
        </p:txBody>
      </p:sp>
      <p:sp>
        <p:nvSpPr>
          <p:cNvPr id="70" name="Right Brace 69"/>
          <p:cNvSpPr/>
          <p:nvPr/>
        </p:nvSpPr>
        <p:spPr bwMode="auto">
          <a:xfrm>
            <a:off x="6692184" y="3268989"/>
            <a:ext cx="230369" cy="1635519"/>
          </a:xfrm>
          <a:prstGeom prst="rightBrace">
            <a:avLst/>
          </a:prstGeom>
          <a:noFill/>
          <a:ln w="19050" cap="flat" cmpd="sng" algn="ctr">
            <a:solidFill>
              <a:srgbClr val="FF0000"/>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fontAlgn="base">
              <a:spcBef>
                <a:spcPct val="0"/>
              </a:spcBef>
              <a:spcAft>
                <a:spcPct val="0"/>
              </a:spcAft>
            </a:pPr>
            <a:endParaRPr lang="en-US">
              <a:latin typeface="Arial" charset="0"/>
            </a:endParaRPr>
          </a:p>
        </p:txBody>
      </p:sp>
      <p:sp>
        <p:nvSpPr>
          <p:cNvPr id="20" name="Right Brace 19"/>
          <p:cNvSpPr/>
          <p:nvPr/>
        </p:nvSpPr>
        <p:spPr bwMode="auto">
          <a:xfrm>
            <a:off x="6692184" y="6148311"/>
            <a:ext cx="230369" cy="380048"/>
          </a:xfrm>
          <a:prstGeom prst="rightBrace">
            <a:avLst/>
          </a:prstGeom>
          <a:noFill/>
          <a:ln w="19050" cap="flat" cmpd="sng" algn="ctr">
            <a:solidFill>
              <a:srgbClr val="FF0000"/>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fontAlgn="base">
              <a:spcBef>
                <a:spcPct val="0"/>
              </a:spcBef>
              <a:spcAft>
                <a:spcPct val="0"/>
              </a:spcAft>
            </a:pPr>
            <a:endParaRPr lang="en-US">
              <a:latin typeface="Arial" charset="0"/>
            </a:endParaRPr>
          </a:p>
        </p:txBody>
      </p:sp>
      <p:sp>
        <p:nvSpPr>
          <p:cNvPr id="72" name="TextBox 71"/>
          <p:cNvSpPr txBox="1"/>
          <p:nvPr/>
        </p:nvSpPr>
        <p:spPr>
          <a:xfrm>
            <a:off x="7609341" y="3329777"/>
            <a:ext cx="2410266"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For searching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3" name="TextBox 72"/>
          <p:cNvSpPr txBox="1"/>
          <p:nvPr/>
        </p:nvSpPr>
        <p:spPr>
          <a:xfrm>
            <a:off x="7609341" y="6061336"/>
            <a:ext cx="2410266"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For searching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4" name="TextBox 73"/>
          <p:cNvSpPr txBox="1"/>
          <p:nvPr/>
        </p:nvSpPr>
        <p:spPr>
          <a:xfrm>
            <a:off x="7609341" y="1072340"/>
            <a:ext cx="2410266"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For searching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6"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17</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79402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4" grpId="0"/>
      <p:bldP spid="65" grpId="0"/>
      <p:bldP spid="66" grpId="0"/>
      <p:bldP spid="67" grpId="0"/>
      <p:bldP spid="68" grpId="0"/>
      <p:bldP spid="19" grpId="0" animBg="1"/>
      <p:bldP spid="70" grpId="0" animBg="1"/>
      <p:bldP spid="20" grpId="0" animBg="1"/>
      <p:bldP spid="72" grpId="0"/>
      <p:bldP spid="73" grpId="0"/>
      <p:bldP spid="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1200152" y="107951"/>
            <a:ext cx="969644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GB" altLang="en-US" sz="2800" b="1" dirty="0">
                <a:latin typeface="Times New Roman" panose="02020603050405020304" pitchFamily="18" charset="0"/>
                <a:ea typeface="Tahoma" panose="020B0604030504040204" pitchFamily="34" charset="0"/>
                <a:cs typeface="Times New Roman" panose="02020603050405020304" pitchFamily="18" charset="0"/>
              </a:rPr>
              <a:t>Outlook</a:t>
            </a:r>
          </a:p>
        </p:txBody>
      </p:sp>
      <p:sp>
        <p:nvSpPr>
          <p:cNvPr id="4100" name="TextBox 1"/>
          <p:cNvSpPr txBox="1">
            <a:spLocks noChangeArrowheads="1"/>
          </p:cNvSpPr>
          <p:nvPr/>
        </p:nvSpPr>
        <p:spPr bwMode="auto">
          <a:xfrm>
            <a:off x="239184" y="1124903"/>
            <a:ext cx="11618383"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14350" indent="-514350" algn="just">
              <a:lnSpc>
                <a:spcPct val="115000"/>
              </a:lnSpc>
              <a:spcBef>
                <a:spcPts val="1200"/>
              </a:spcBef>
              <a:buFont typeface="+mj-lt"/>
              <a:buAutoNum type="romanUcPeriod"/>
            </a:pPr>
            <a:r>
              <a:rPr lang="en-US" altLang="en-US"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Aim of this presentation</a:t>
            </a:r>
            <a:endParaRPr lang="en-US" alt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marL="514350" indent="-514350" algn="just">
              <a:lnSpc>
                <a:spcPct val="115000"/>
              </a:lnSpc>
              <a:spcBef>
                <a:spcPts val="1200"/>
              </a:spcBef>
              <a:buFont typeface="+mj-lt"/>
              <a:buAutoNum type="romanUcPeriod"/>
            </a:pPr>
            <a:r>
              <a:rPr lang="en-US" alt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Basic functionalities &amp; Overview of the 2D editor - refreshment</a:t>
            </a:r>
          </a:p>
          <a:p>
            <a:pPr marL="514350" indent="-514350" algn="just" eaLnBrk="1" hangingPunct="1">
              <a:lnSpc>
                <a:spcPct val="115000"/>
              </a:lnSpc>
              <a:spcBef>
                <a:spcPts val="1200"/>
              </a:spcBef>
              <a:buFont typeface="+mj-lt"/>
              <a:buAutoNum type="romanUcPeriod"/>
            </a:pPr>
            <a:r>
              <a:rPr lang="en-US" altLang="en-US"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What is Common fragment – definition and usage</a:t>
            </a:r>
          </a:p>
          <a:p>
            <a:pPr marL="514350" indent="-514350" algn="just" eaLnBrk="1" hangingPunct="1">
              <a:lnSpc>
                <a:spcPct val="115000"/>
              </a:lnSpc>
              <a:spcBef>
                <a:spcPts val="1200"/>
              </a:spcBef>
              <a:buFont typeface="+mj-lt"/>
              <a:buAutoNum type="romanUcPeriod"/>
            </a:pPr>
            <a:r>
              <a:rPr lang="en-US" altLang="en-US"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Types common fragments</a:t>
            </a:r>
            <a:endParaRPr lang="en-US" alt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marL="514350" indent="-514350" algn="just" eaLnBrk="1" hangingPunct="1">
              <a:lnSpc>
                <a:spcPct val="115000"/>
              </a:lnSpc>
              <a:spcBef>
                <a:spcPts val="1200"/>
              </a:spcBef>
              <a:buFont typeface="+mj-lt"/>
              <a:buAutoNum type="romanUcPeriod"/>
            </a:pPr>
            <a:r>
              <a:rPr lang="en-US" altLang="en-US" sz="24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Practical examples</a:t>
            </a:r>
            <a:endParaRPr lang="en-US" alt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18</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079375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255647" y="89845"/>
            <a:ext cx="9696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800" dirty="0" smtClean="0">
                <a:solidFill>
                  <a:srgbClr val="0070C0"/>
                </a:solidFill>
              </a:rPr>
              <a:t>Examples</a:t>
            </a:r>
            <a:endParaRPr lang="en-US" altLang="bg-BG" sz="2800" dirty="0">
              <a:solidFill>
                <a:srgbClr val="0070C0"/>
              </a:solidFill>
            </a:endParaRPr>
          </a:p>
        </p:txBody>
      </p:sp>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4" name="Rounded Rectangle 3"/>
          <p:cNvSpPr/>
          <p:nvPr/>
        </p:nvSpPr>
        <p:spPr bwMode="auto">
          <a:xfrm>
            <a:off x="102082" y="3825795"/>
            <a:ext cx="2372008" cy="669957"/>
          </a:xfrm>
          <a:prstGeom prst="roundRect">
            <a:avLst/>
          </a:prstGeom>
          <a:no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3833452" y="3803536"/>
            <a:ext cx="6482282"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Example </a:t>
            </a:r>
            <a:r>
              <a:rPr lang="bg-BG" sz="2000" dirty="0" smtClean="0">
                <a:latin typeface="Times New Roman" panose="02020603050405020304" pitchFamily="18" charset="0"/>
                <a:cs typeface="Times New Roman" panose="02020603050405020304" pitchFamily="18" charset="0"/>
              </a:rPr>
              <a:t>1 </a:t>
            </a:r>
            <a:r>
              <a:rPr lang="en-US" sz="2000" dirty="0" smtClean="0">
                <a:latin typeface="Times New Roman" panose="02020603050405020304" pitchFamily="18" charset="0"/>
                <a:cs typeface="Times New Roman" panose="02020603050405020304" pitchFamily="18" charset="0"/>
              </a:rPr>
              <a:t>&amp; 2 - illustration of </a:t>
            </a:r>
            <a:r>
              <a:rPr lang="en-US" sz="2000" b="1" u="sng" dirty="0" smtClean="0">
                <a:latin typeface="Times New Roman" panose="02020603050405020304" pitchFamily="18" charset="0"/>
                <a:cs typeface="Times New Roman" panose="02020603050405020304" pitchFamily="18" charset="0"/>
              </a:rPr>
              <a:t>positional type </a:t>
            </a:r>
            <a:r>
              <a:rPr lang="en-US" sz="2000" dirty="0" smtClean="0">
                <a:latin typeface="Times New Roman" panose="02020603050405020304" pitchFamily="18" charset="0"/>
                <a:cs typeface="Times New Roman" panose="02020603050405020304" pitchFamily="18" charset="0"/>
              </a:rPr>
              <a:t>fragment for generating positional isomers of specific metabolite</a:t>
            </a:r>
            <a:endParaRPr lang="en-US" sz="2000" dirty="0">
              <a:latin typeface="Times New Roman" panose="02020603050405020304" pitchFamily="18" charset="0"/>
              <a:cs typeface="Times New Roman" panose="02020603050405020304" pitchFamily="18" charset="0"/>
            </a:endParaRPr>
          </a:p>
        </p:txBody>
      </p:sp>
      <p:sp>
        <p:nvSpPr>
          <p:cNvPr id="18" name="Right Arrow 17"/>
          <p:cNvSpPr/>
          <p:nvPr/>
        </p:nvSpPr>
        <p:spPr bwMode="auto">
          <a:xfrm>
            <a:off x="2598919" y="3749215"/>
            <a:ext cx="1003511" cy="733663"/>
          </a:xfrm>
          <a:prstGeom prst="rightArrow">
            <a:avLst/>
          </a:prstGeom>
          <a:gradFill flip="none" rotWithShape="1">
            <a:gsLst>
              <a:gs pos="0">
                <a:schemeClr val="bg1">
                  <a:alpha val="0"/>
                </a:schemeClr>
              </a:gs>
              <a:gs pos="87000">
                <a:schemeClr val="tx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lt1"/>
              </a:solidFill>
            </a:endParaRPr>
          </a:p>
        </p:txBody>
      </p:sp>
      <p:sp>
        <p:nvSpPr>
          <p:cNvPr id="19" name="Rounded Rectangle 18"/>
          <p:cNvSpPr/>
          <p:nvPr/>
        </p:nvSpPr>
        <p:spPr bwMode="auto">
          <a:xfrm>
            <a:off x="69643" y="856665"/>
            <a:ext cx="2372008" cy="669957"/>
          </a:xfrm>
          <a:prstGeom prst="roundRect">
            <a:avLst/>
          </a:prstGeom>
          <a:noFill/>
          <a:ln w="19050" cap="flat" cmpd="sng" algn="ctr">
            <a:solidFill>
              <a:srgbClr val="FF0000"/>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3833451" y="818619"/>
            <a:ext cx="8144284"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Example 3 </a:t>
            </a:r>
            <a:r>
              <a:rPr lang="en-US" sz="2000" dirty="0">
                <a:latin typeface="Times New Roman" panose="02020603050405020304" pitchFamily="18" charset="0"/>
                <a:cs typeface="Times New Roman" panose="02020603050405020304" pitchFamily="18" charset="0"/>
              </a:rPr>
              <a:t>- illustration </a:t>
            </a:r>
            <a:r>
              <a:rPr lang="en-US" sz="2000" dirty="0" smtClean="0">
                <a:latin typeface="Times New Roman" panose="02020603050405020304" pitchFamily="18" charset="0"/>
                <a:cs typeface="Times New Roman" panose="02020603050405020304" pitchFamily="18" charset="0"/>
              </a:rPr>
              <a:t>of </a:t>
            </a:r>
            <a:r>
              <a:rPr lang="en-US" sz="2000" b="1" u="sng" dirty="0" smtClean="0">
                <a:latin typeface="Times New Roman" panose="02020603050405020304" pitchFamily="18" charset="0"/>
                <a:cs typeface="Times New Roman" panose="02020603050405020304" pitchFamily="18" charset="0"/>
              </a:rPr>
              <a:t>enumeration type </a:t>
            </a:r>
            <a:r>
              <a:rPr lang="en-US" sz="2000" dirty="0" smtClean="0">
                <a:latin typeface="Times New Roman" panose="02020603050405020304" pitchFamily="18" charset="0"/>
                <a:cs typeface="Times New Roman" panose="02020603050405020304" pitchFamily="18" charset="0"/>
              </a:rPr>
              <a:t>fragment for searching specific metabolites in metabolic maps</a:t>
            </a:r>
            <a:endParaRPr lang="en-US" sz="2000" dirty="0">
              <a:latin typeface="Times New Roman" panose="02020603050405020304" pitchFamily="18" charset="0"/>
              <a:cs typeface="Times New Roman" panose="02020603050405020304" pitchFamily="18" charset="0"/>
            </a:endParaRPr>
          </a:p>
        </p:txBody>
      </p:sp>
      <p:sp>
        <p:nvSpPr>
          <p:cNvPr id="21" name="Right Arrow 20"/>
          <p:cNvSpPr/>
          <p:nvPr/>
        </p:nvSpPr>
        <p:spPr bwMode="auto">
          <a:xfrm>
            <a:off x="2583145" y="824812"/>
            <a:ext cx="1003511" cy="733663"/>
          </a:xfrm>
          <a:prstGeom prst="rightArrow">
            <a:avLst/>
          </a:prstGeom>
          <a:gradFill flip="none" rotWithShape="1">
            <a:gsLst>
              <a:gs pos="0">
                <a:schemeClr val="bg1">
                  <a:alpha val="0"/>
                </a:schemeClr>
              </a:gs>
              <a:gs pos="87000">
                <a:schemeClr val="tx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lt1"/>
              </a:solidFill>
            </a:endParaRPr>
          </a:p>
        </p:txBody>
      </p:sp>
      <p:sp>
        <p:nvSpPr>
          <p:cNvPr id="22" name="Rectangle 10"/>
          <p:cNvSpPr>
            <a:spLocks noChangeArrowheads="1"/>
          </p:cNvSpPr>
          <p:nvPr/>
        </p:nvSpPr>
        <p:spPr bwMode="auto">
          <a:xfrm>
            <a:off x="145843" y="1726342"/>
            <a:ext cx="173775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2"/>
            </a:pPr>
            <a:r>
              <a:rPr lang="en-US" altLang="en-US" b="1" dirty="0">
                <a:latin typeface="Times New Roman" panose="02020603050405020304" pitchFamily="18" charset="0"/>
                <a:cs typeface="Times New Roman" panose="02020603050405020304" pitchFamily="18" charset="0"/>
              </a:rPr>
              <a:t>Chain</a:t>
            </a:r>
            <a:endParaRPr lang="bg-BG" altLang="en-US" b="1" dirty="0">
              <a:latin typeface="Times New Roman" panose="02020603050405020304" pitchFamily="18" charset="0"/>
              <a:cs typeface="Times New Roman" panose="02020603050405020304" pitchFamily="18" charset="0"/>
            </a:endParaRPr>
          </a:p>
        </p:txBody>
      </p:sp>
      <p:sp>
        <p:nvSpPr>
          <p:cNvPr id="23" name="Rectangle 16"/>
          <p:cNvSpPr>
            <a:spLocks noChangeArrowheads="1"/>
          </p:cNvSpPr>
          <p:nvPr/>
        </p:nvSpPr>
        <p:spPr bwMode="auto">
          <a:xfrm>
            <a:off x="161418" y="3269506"/>
            <a:ext cx="173775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4"/>
            </a:pPr>
            <a:r>
              <a:rPr lang="en-US" altLang="en-US" b="1" dirty="0">
                <a:latin typeface="Times New Roman" panose="02020603050405020304" pitchFamily="18" charset="0"/>
                <a:cs typeface="Times New Roman" panose="02020603050405020304" pitchFamily="18" charset="0"/>
              </a:rPr>
              <a:t>Cyclic</a:t>
            </a:r>
            <a:endParaRPr lang="bg-BG" altLang="en-US" b="1" dirty="0">
              <a:latin typeface="Times New Roman" panose="02020603050405020304" pitchFamily="18" charset="0"/>
              <a:cs typeface="Times New Roman" panose="02020603050405020304" pitchFamily="18" charset="0"/>
            </a:endParaRPr>
          </a:p>
        </p:txBody>
      </p:sp>
      <p:sp>
        <p:nvSpPr>
          <p:cNvPr id="24" name="Rectangle 5"/>
          <p:cNvSpPr>
            <a:spLocks noChangeArrowheads="1"/>
          </p:cNvSpPr>
          <p:nvPr/>
        </p:nvSpPr>
        <p:spPr bwMode="auto">
          <a:xfrm>
            <a:off x="108656" y="1006978"/>
            <a:ext cx="19888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a:pPr>
            <a:r>
              <a:rPr lang="en-US" altLang="en-US" b="1" dirty="0" smtClean="0">
                <a:latin typeface="Times New Roman" panose="02020603050405020304" pitchFamily="18" charset="0"/>
                <a:cs typeface="Times New Roman" panose="02020603050405020304" pitchFamily="18" charset="0"/>
              </a:rPr>
              <a:t>Enumeration</a:t>
            </a:r>
            <a:endParaRPr lang="bg-BG" altLang="en-US" b="1" dirty="0">
              <a:latin typeface="Times New Roman" panose="02020603050405020304" pitchFamily="18" charset="0"/>
              <a:cs typeface="Times New Roman" panose="02020603050405020304" pitchFamily="18" charset="0"/>
            </a:endParaRPr>
          </a:p>
        </p:txBody>
      </p:sp>
      <p:sp>
        <p:nvSpPr>
          <p:cNvPr id="25" name="Rectangle 5"/>
          <p:cNvSpPr>
            <a:spLocks noChangeArrowheads="1"/>
          </p:cNvSpPr>
          <p:nvPr/>
        </p:nvSpPr>
        <p:spPr bwMode="auto">
          <a:xfrm>
            <a:off x="141377" y="3976108"/>
            <a:ext cx="1698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5"/>
            </a:pPr>
            <a:r>
              <a:rPr lang="en-US" altLang="en-US" b="1" dirty="0">
                <a:latin typeface="Times New Roman" panose="02020603050405020304" pitchFamily="18" charset="0"/>
                <a:cs typeface="Times New Roman" panose="02020603050405020304" pitchFamily="18" charset="0"/>
              </a:rPr>
              <a:t>Positional</a:t>
            </a:r>
            <a:endParaRPr lang="bg-BG" altLang="en-US" b="1" dirty="0">
              <a:latin typeface="Times New Roman" panose="02020603050405020304" pitchFamily="18" charset="0"/>
              <a:cs typeface="Times New Roman" panose="02020603050405020304" pitchFamily="18" charset="0"/>
            </a:endParaRPr>
          </a:p>
        </p:txBody>
      </p:sp>
      <p:sp>
        <p:nvSpPr>
          <p:cNvPr id="26" name="Rectangle 10"/>
          <p:cNvSpPr>
            <a:spLocks noChangeArrowheads="1"/>
          </p:cNvSpPr>
          <p:nvPr/>
        </p:nvSpPr>
        <p:spPr bwMode="auto">
          <a:xfrm>
            <a:off x="145844" y="2494378"/>
            <a:ext cx="2337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3"/>
            </a:pPr>
            <a:r>
              <a:rPr lang="en-US" altLang="en-US" b="1" dirty="0" smtClean="0">
                <a:latin typeface="Times New Roman" panose="02020603050405020304" pitchFamily="18" charset="0"/>
                <a:cs typeface="Times New Roman" panose="02020603050405020304" pitchFamily="18" charset="0"/>
              </a:rPr>
              <a:t>Bond migration</a:t>
            </a:r>
            <a:endParaRPr lang="bg-BG" altLang="en-US" b="1" dirty="0">
              <a:latin typeface="Times New Roman" panose="02020603050405020304" pitchFamily="18" charset="0"/>
              <a:cs typeface="Times New Roman" panose="02020603050405020304" pitchFamily="18" charset="0"/>
            </a:endParaRPr>
          </a:p>
        </p:txBody>
      </p:sp>
      <p:sp>
        <p:nvSpPr>
          <p:cNvPr id="28" name="Rectangle 10"/>
          <p:cNvSpPr>
            <a:spLocks noChangeArrowheads="1"/>
          </p:cNvSpPr>
          <p:nvPr/>
        </p:nvSpPr>
        <p:spPr bwMode="auto">
          <a:xfrm>
            <a:off x="161418" y="4823589"/>
            <a:ext cx="173775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6"/>
            </a:pPr>
            <a:r>
              <a:rPr lang="en-US" altLang="en-US" b="1" dirty="0" smtClean="0">
                <a:latin typeface="Times New Roman" panose="02020603050405020304" pitchFamily="18" charset="0"/>
                <a:cs typeface="Times New Roman" panose="02020603050405020304" pitchFamily="18" charset="0"/>
              </a:rPr>
              <a:t>Hetero</a:t>
            </a:r>
            <a:endParaRPr lang="bg-BG" altLang="en-US" b="1" dirty="0">
              <a:latin typeface="Times New Roman" panose="02020603050405020304" pitchFamily="18" charset="0"/>
              <a:cs typeface="Times New Roman" panose="02020603050405020304" pitchFamily="18" charset="0"/>
            </a:endParaRPr>
          </a:p>
        </p:txBody>
      </p:sp>
      <p:sp>
        <p:nvSpPr>
          <p:cNvPr id="29" name="Rectangle 10"/>
          <p:cNvSpPr>
            <a:spLocks noChangeArrowheads="1"/>
          </p:cNvSpPr>
          <p:nvPr/>
        </p:nvSpPr>
        <p:spPr bwMode="auto">
          <a:xfrm>
            <a:off x="145843" y="5621875"/>
            <a:ext cx="2437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7"/>
            </a:pPr>
            <a:r>
              <a:rPr lang="en-US" altLang="en-US" b="1" dirty="0" smtClean="0">
                <a:latin typeface="Times New Roman" panose="02020603050405020304" pitchFamily="18" charset="0"/>
                <a:cs typeface="Times New Roman" panose="02020603050405020304" pitchFamily="18" charset="0"/>
              </a:rPr>
              <a:t>Positional Chain</a:t>
            </a:r>
            <a:endParaRPr lang="bg-BG" altLang="en-US"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3833451" y="1573554"/>
            <a:ext cx="7329471"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Example </a:t>
            </a:r>
            <a:r>
              <a:rPr lang="en-US" sz="2000" dirty="0">
                <a:latin typeface="Times New Roman" panose="02020603050405020304" pitchFamily="18" charset="0"/>
                <a:cs typeface="Times New Roman" panose="02020603050405020304" pitchFamily="18" charset="0"/>
              </a:rPr>
              <a:t>4</a:t>
            </a:r>
            <a:r>
              <a:rPr lang="en-US" sz="2000" dirty="0" smtClean="0">
                <a:latin typeface="Times New Roman" panose="02020603050405020304" pitchFamily="18" charset="0"/>
                <a:cs typeface="Times New Roman" panose="02020603050405020304" pitchFamily="18" charset="0"/>
              </a:rPr>
              <a:t> - illustration of </a:t>
            </a:r>
            <a:r>
              <a:rPr lang="en-US" sz="2000" b="1" u="sng" dirty="0" smtClean="0">
                <a:latin typeface="Times New Roman" panose="02020603050405020304" pitchFamily="18" charset="0"/>
                <a:cs typeface="Times New Roman" panose="02020603050405020304" pitchFamily="18" charset="0"/>
              </a:rPr>
              <a:t>chain type </a:t>
            </a:r>
            <a:r>
              <a:rPr lang="en-US" sz="2000" dirty="0" smtClean="0">
                <a:latin typeface="Times New Roman" panose="02020603050405020304" pitchFamily="18" charset="0"/>
                <a:cs typeface="Times New Roman" panose="02020603050405020304" pitchFamily="18" charset="0"/>
              </a:rPr>
              <a:t>fragment for searching homologous series of metabolites</a:t>
            </a:r>
            <a:endParaRPr lang="en-US" sz="2000" dirty="0">
              <a:latin typeface="Times New Roman" panose="02020603050405020304" pitchFamily="18" charset="0"/>
              <a:cs typeface="Times New Roman" panose="02020603050405020304" pitchFamily="18" charset="0"/>
            </a:endParaRPr>
          </a:p>
        </p:txBody>
      </p:sp>
      <p:sp>
        <p:nvSpPr>
          <p:cNvPr id="30" name="Right Arrow 29"/>
          <p:cNvSpPr/>
          <p:nvPr/>
        </p:nvSpPr>
        <p:spPr bwMode="auto">
          <a:xfrm>
            <a:off x="2583145" y="1579747"/>
            <a:ext cx="1003511" cy="733663"/>
          </a:xfrm>
          <a:prstGeom prst="rightArrow">
            <a:avLst/>
          </a:prstGeom>
          <a:gradFill flip="none" rotWithShape="1">
            <a:gsLst>
              <a:gs pos="0">
                <a:schemeClr val="bg1">
                  <a:alpha val="0"/>
                </a:schemeClr>
              </a:gs>
              <a:gs pos="87000">
                <a:schemeClr val="tx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lt1"/>
              </a:solidFill>
            </a:endParaRPr>
          </a:p>
        </p:txBody>
      </p:sp>
      <p:sp>
        <p:nvSpPr>
          <p:cNvPr id="31" name="Rounded Rectangle 30"/>
          <p:cNvSpPr/>
          <p:nvPr/>
        </p:nvSpPr>
        <p:spPr bwMode="auto">
          <a:xfrm>
            <a:off x="69643" y="1678922"/>
            <a:ext cx="2377440" cy="408623"/>
          </a:xfrm>
          <a:prstGeom prst="roundRect">
            <a:avLst/>
          </a:prstGeom>
          <a:noFill/>
          <a:ln w="19050" cap="flat" cmpd="sng" algn="ctr">
            <a:solidFill>
              <a:srgbClr val="FF0000"/>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fontAlgn="base">
              <a:spcBef>
                <a:spcPct val="0"/>
              </a:spcBef>
              <a:spcAft>
                <a:spcPct val="0"/>
              </a:spcAft>
            </a:pPr>
            <a:endParaRPr lang="en-US">
              <a:latin typeface="Arial" charset="0"/>
            </a:endParaRPr>
          </a:p>
        </p:txBody>
      </p:sp>
      <p:sp>
        <p:nvSpPr>
          <p:cNvPr id="2" name="TextBox 1"/>
          <p:cNvSpPr txBox="1"/>
          <p:nvPr/>
        </p:nvSpPr>
        <p:spPr>
          <a:xfrm>
            <a:off x="3586655" y="5199316"/>
            <a:ext cx="5767907" cy="646331"/>
          </a:xfrm>
          <a:prstGeom prst="rect">
            <a:avLst/>
          </a:prstGeom>
          <a:noFill/>
        </p:spPr>
        <p:txBody>
          <a:bodyPr wrap="square" rtlCol="0">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Detailed instructions how to create and use common fragments are provided on next slides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2"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19</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758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8" grpId="0" animBg="1"/>
      <p:bldP spid="19" grpId="0" animBg="1"/>
      <p:bldP spid="20" grpId="0"/>
      <p:bldP spid="21" grpId="0" animBg="1"/>
      <p:bldP spid="27" grpId="0"/>
      <p:bldP spid="30" grpId="0" animBg="1"/>
      <p:bldP spid="31"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spcBef>
                  <a:spcPct val="0"/>
                </a:spcBef>
                <a:buFontTx/>
                <a:buNone/>
              </a:pPr>
              <a:t>2</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
        <p:nvSpPr>
          <p:cNvPr id="4099" name="Text Box 2"/>
          <p:cNvSpPr txBox="1">
            <a:spLocks noChangeArrowheads="1"/>
          </p:cNvSpPr>
          <p:nvPr/>
        </p:nvSpPr>
        <p:spPr bwMode="auto">
          <a:xfrm>
            <a:off x="1200152" y="107951"/>
            <a:ext cx="969644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GB" altLang="en-US" sz="2800" b="1" dirty="0">
                <a:latin typeface="Times New Roman" panose="02020603050405020304" pitchFamily="18" charset="0"/>
                <a:ea typeface="Tahoma" panose="020B0604030504040204" pitchFamily="34" charset="0"/>
                <a:cs typeface="Times New Roman" panose="02020603050405020304" pitchFamily="18" charset="0"/>
              </a:rPr>
              <a:t>Outlook</a:t>
            </a:r>
          </a:p>
        </p:txBody>
      </p:sp>
      <p:sp>
        <p:nvSpPr>
          <p:cNvPr id="4100" name="TextBox 1"/>
          <p:cNvSpPr txBox="1">
            <a:spLocks noChangeArrowheads="1"/>
          </p:cNvSpPr>
          <p:nvPr/>
        </p:nvSpPr>
        <p:spPr bwMode="auto">
          <a:xfrm>
            <a:off x="239184" y="1124903"/>
            <a:ext cx="11618383"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14350" indent="-514350" algn="just">
              <a:lnSpc>
                <a:spcPct val="115000"/>
              </a:lnSpc>
              <a:spcBef>
                <a:spcPts val="1200"/>
              </a:spcBef>
              <a:buFont typeface="+mj-lt"/>
              <a:buAutoNum type="romanUcPeriod"/>
            </a:pPr>
            <a:r>
              <a:rPr lang="en-US" altLang="en-US" sz="2400"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Aim of this presentation</a:t>
            </a:r>
            <a:endParaRPr lang="en-US" altLang="en-US" sz="24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a:p>
            <a:pPr marL="514350" indent="-514350" algn="just">
              <a:lnSpc>
                <a:spcPct val="115000"/>
              </a:lnSpc>
              <a:spcBef>
                <a:spcPts val="1200"/>
              </a:spcBef>
              <a:buFont typeface="+mj-lt"/>
              <a:buAutoNum type="romanUcPeriod"/>
            </a:pPr>
            <a:r>
              <a:rPr lang="en-US" altLang="en-US" sz="24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Basic functionalities &amp; Overview of the 2D editor - refreshment</a:t>
            </a:r>
          </a:p>
          <a:p>
            <a:pPr marL="514350" indent="-514350" algn="just" eaLnBrk="1" hangingPunct="1">
              <a:lnSpc>
                <a:spcPct val="115000"/>
              </a:lnSpc>
              <a:spcBef>
                <a:spcPts val="1200"/>
              </a:spcBef>
              <a:buFont typeface="+mj-lt"/>
              <a:buAutoNum type="romanUcPeriod"/>
            </a:pPr>
            <a:r>
              <a:rPr lang="en-US" altLang="en-US" sz="2400"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What is Common fragment – definition  </a:t>
            </a:r>
          </a:p>
          <a:p>
            <a:pPr marL="514350" indent="-514350" algn="just" eaLnBrk="1" hangingPunct="1">
              <a:lnSpc>
                <a:spcPct val="115000"/>
              </a:lnSpc>
              <a:spcBef>
                <a:spcPts val="1200"/>
              </a:spcBef>
              <a:buFont typeface="+mj-lt"/>
              <a:buAutoNum type="romanUcPeriod"/>
            </a:pPr>
            <a:r>
              <a:rPr lang="en-US" altLang="en-US" sz="2400"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Types common fragments</a:t>
            </a:r>
            <a:endParaRPr lang="en-US" altLang="en-US" sz="24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a:p>
            <a:pPr marL="514350" indent="-514350" algn="just" eaLnBrk="1" hangingPunct="1">
              <a:lnSpc>
                <a:spcPct val="115000"/>
              </a:lnSpc>
              <a:spcBef>
                <a:spcPts val="1200"/>
              </a:spcBef>
              <a:buFont typeface="+mj-lt"/>
              <a:buAutoNum type="romanUcPeriod"/>
            </a:pPr>
            <a:r>
              <a:rPr lang="en-US" altLang="en-US" sz="2400"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Practical examples</a:t>
            </a:r>
            <a:endParaRPr lang="en-US" altLang="en-US" sz="24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9889048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2" name="TextBox 1"/>
          <p:cNvSpPr txBox="1"/>
          <p:nvPr/>
        </p:nvSpPr>
        <p:spPr>
          <a:xfrm>
            <a:off x="4007430" y="863674"/>
            <a:ext cx="3331676" cy="369332"/>
          </a:xfrm>
          <a:prstGeom prst="rect">
            <a:avLst/>
          </a:prstGeom>
          <a:noFill/>
        </p:spPr>
        <p:txBody>
          <a:bodyPr wrap="square" rtlCol="0">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Documented metabolic map</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863" y="1381925"/>
            <a:ext cx="5727945" cy="441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6048" y="5897521"/>
            <a:ext cx="11343992"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Vickers. S et.al</a:t>
            </a:r>
            <a:r>
              <a:rPr lang="en-US" sz="1200" dirty="0" smtClean="0">
                <a:latin typeface="Times New Roman" panose="02020603050405020304" pitchFamily="18" charset="0"/>
                <a:cs typeface="Times New Roman" panose="02020603050405020304" pitchFamily="18" charset="0"/>
              </a:rPr>
              <a:t>. The metabolic disposition of (S)-2-(3-tert-Butylamino-2-hydroxypropoxy)-3-cyanopyridine in rats, dogs, and humans. Drug Metabolism and Disposition, Vol,8, No3. 1980.</a:t>
            </a:r>
            <a:endParaRPr lang="en-US" sz="1200" dirty="0">
              <a:latin typeface="Times New Roman" panose="02020603050405020304" pitchFamily="18" charset="0"/>
              <a:cs typeface="Times New Roman" panose="02020603050405020304" pitchFamily="18" charset="0"/>
            </a:endParaRPr>
          </a:p>
        </p:txBody>
      </p:sp>
      <p:sp>
        <p:nvSpPr>
          <p:cNvPr id="4" name="Rounded Rectangle 3"/>
          <p:cNvSpPr/>
          <p:nvPr/>
        </p:nvSpPr>
        <p:spPr bwMode="auto">
          <a:xfrm>
            <a:off x="3044863" y="1600955"/>
            <a:ext cx="1807794" cy="905346"/>
          </a:xfrm>
          <a:prstGeom prst="roundRect">
            <a:avLst/>
          </a:prstGeom>
          <a:no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ounded Rectangle 8"/>
          <p:cNvSpPr/>
          <p:nvPr/>
        </p:nvSpPr>
        <p:spPr bwMode="auto">
          <a:xfrm>
            <a:off x="4988459" y="1608500"/>
            <a:ext cx="1937241" cy="905346"/>
          </a:xfrm>
          <a:prstGeom prst="roundRect">
            <a:avLst/>
          </a:prstGeom>
          <a:no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ounded Rectangle 10"/>
          <p:cNvSpPr/>
          <p:nvPr/>
        </p:nvSpPr>
        <p:spPr bwMode="auto">
          <a:xfrm>
            <a:off x="6281417" y="4360753"/>
            <a:ext cx="1690099" cy="905346"/>
          </a:xfrm>
          <a:prstGeom prst="roundRect">
            <a:avLst/>
          </a:prstGeom>
          <a:no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8528952" y="3014802"/>
            <a:ext cx="3521799" cy="707886"/>
          </a:xfrm>
          <a:prstGeom prst="rect">
            <a:avLst/>
          </a:prstGeom>
          <a:noFill/>
        </p:spPr>
        <p:txBody>
          <a:bodyPr wrap="square" rtlCol="0">
            <a:spAutoFit/>
          </a:bodyPr>
          <a:lstStyle/>
          <a:p>
            <a:pPr algn="ctr"/>
            <a:r>
              <a:rPr lang="en-US" sz="2000" dirty="0" smtClean="0">
                <a:solidFill>
                  <a:srgbClr val="0000FF"/>
                </a:solidFill>
                <a:latin typeface="Times New Roman" panose="02020603050405020304" pitchFamily="18" charset="0"/>
                <a:cs typeface="Times New Roman" panose="02020603050405020304" pitchFamily="18" charset="0"/>
              </a:rPr>
              <a:t>Metabolites I-III will be defined using positional type fragment</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492426" y="1244966"/>
            <a:ext cx="832818" cy="400110"/>
          </a:xfrm>
          <a:prstGeom prst="rect">
            <a:avLst/>
          </a:prstGeom>
          <a:noFill/>
        </p:spPr>
        <p:txBody>
          <a:bodyPr wrap="square" rtlCol="0">
            <a:spAutoFit/>
          </a:bodyPr>
          <a:lstStyle/>
          <a:p>
            <a:r>
              <a:rPr lang="en-US" sz="2000" dirty="0" smtClean="0">
                <a:solidFill>
                  <a:srgbClr val="0000FF"/>
                </a:solidFill>
                <a:latin typeface="Times New Roman" panose="02020603050405020304" pitchFamily="18" charset="0"/>
                <a:cs typeface="Times New Roman" panose="02020603050405020304" pitchFamily="18" charset="0"/>
              </a:rPr>
              <a:t>III</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36192" y="1181870"/>
            <a:ext cx="832818" cy="400110"/>
          </a:xfrm>
          <a:prstGeom prst="rect">
            <a:avLst/>
          </a:prstGeom>
          <a:noFill/>
        </p:spPr>
        <p:txBody>
          <a:bodyPr wrap="square" rtlCol="0">
            <a:spAutoFit/>
          </a:bodyPr>
          <a:lstStyle/>
          <a:p>
            <a:r>
              <a:rPr lang="en-US" sz="2000" dirty="0" smtClean="0">
                <a:solidFill>
                  <a:srgbClr val="0000FF"/>
                </a:solidFill>
                <a:latin typeface="Times New Roman" panose="02020603050405020304" pitchFamily="18" charset="0"/>
                <a:cs typeface="Times New Roman" panose="02020603050405020304" pitchFamily="18" charset="0"/>
              </a:rPr>
              <a:t>II</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710057" y="3899254"/>
            <a:ext cx="832818" cy="400110"/>
          </a:xfrm>
          <a:prstGeom prst="rect">
            <a:avLst/>
          </a:prstGeom>
          <a:noFill/>
        </p:spPr>
        <p:txBody>
          <a:bodyPr wrap="square" rtlCol="0">
            <a:spAutoFit/>
          </a:bodyPr>
          <a:lstStyle/>
          <a:p>
            <a:r>
              <a:rPr lang="en-US" sz="2000" dirty="0" smtClean="0">
                <a:solidFill>
                  <a:srgbClr val="0000FF"/>
                </a:solidFill>
                <a:latin typeface="Times New Roman" panose="02020603050405020304" pitchFamily="18" charset="0"/>
                <a:cs typeface="Times New Roman" panose="02020603050405020304" pitchFamily="18" charset="0"/>
              </a:rPr>
              <a:t>I</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8474044" y="4250436"/>
            <a:ext cx="3631616" cy="1015663"/>
          </a:xfrm>
          <a:prstGeom prst="rect">
            <a:avLst/>
          </a:prstGeom>
          <a:noFill/>
        </p:spPr>
        <p:txBody>
          <a:bodyPr wrap="square" rtlCol="0">
            <a:spAutoFit/>
          </a:bodyPr>
          <a:lstStyle/>
          <a:p>
            <a:pPr algn="ctr"/>
            <a:r>
              <a:rPr lang="en-US" sz="2000" dirty="0" smtClean="0">
                <a:solidFill>
                  <a:srgbClr val="0000FF"/>
                </a:solidFill>
                <a:latin typeface="Times New Roman" panose="02020603050405020304" pitchFamily="18" charset="0"/>
                <a:cs typeface="Times New Roman" panose="02020603050405020304" pitchFamily="18" charset="0"/>
              </a:rPr>
              <a:t>Steps illustrating definition of Metabolite I are provided in slides #21-28</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18"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20</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206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5"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common </a:t>
            </a:r>
            <a:r>
              <a:rPr lang="en-US" b="1" dirty="0" smtClean="0">
                <a:latin typeface="Times New Roman" panose="02020603050405020304" pitchFamily="18" charset="0"/>
                <a:cs typeface="Times New Roman" panose="02020603050405020304" pitchFamily="18" charset="0"/>
              </a:rPr>
              <a:t>fragment (</a:t>
            </a:r>
            <a:r>
              <a:rPr lang="en-US" b="1" dirty="0" smtClean="0">
                <a:latin typeface="Times New Roman" panose="02020603050405020304" pitchFamily="18" charset="0"/>
                <a:cs typeface="Times New Roman" panose="02020603050405020304" pitchFamily="18" charset="0"/>
              </a:rPr>
              <a:t>1)</a:t>
            </a:r>
            <a:endParaRPr lang="en-US" b="1" dirty="0">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41" y="1493822"/>
            <a:ext cx="6664869" cy="4976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4464" y="1863792"/>
            <a:ext cx="5065463" cy="423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256" y="1863792"/>
            <a:ext cx="6159435" cy="365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bwMode="auto">
          <a:xfrm>
            <a:off x="950614" y="1128062"/>
            <a:ext cx="371192" cy="365760"/>
          </a:xfrm>
          <a:prstGeom prst="wedgeRoundRectCallout">
            <a:avLst>
              <a:gd name="adj1" fmla="val -83876"/>
              <a:gd name="adj2" fmla="val 6494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a:t>
            </a:r>
          </a:p>
        </p:txBody>
      </p:sp>
      <p:sp>
        <p:nvSpPr>
          <p:cNvPr id="19" name="Rounded Rectangular Callout 18"/>
          <p:cNvSpPr/>
          <p:nvPr/>
        </p:nvSpPr>
        <p:spPr bwMode="auto">
          <a:xfrm>
            <a:off x="4552384" y="4785779"/>
            <a:ext cx="371192" cy="434935"/>
          </a:xfrm>
          <a:prstGeom prst="wedgeRoundRectCallout">
            <a:avLst>
              <a:gd name="adj1" fmla="val -83876"/>
              <a:gd name="adj2" fmla="val 6494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2</a:t>
            </a:r>
          </a:p>
        </p:txBody>
      </p:sp>
      <p:sp>
        <p:nvSpPr>
          <p:cNvPr id="20" name="Rounded Rectangular Callout 19"/>
          <p:cNvSpPr/>
          <p:nvPr/>
        </p:nvSpPr>
        <p:spPr bwMode="auto">
          <a:xfrm>
            <a:off x="7088315" y="2416798"/>
            <a:ext cx="371192" cy="434935"/>
          </a:xfrm>
          <a:prstGeom prst="wedgeRoundRectCallout">
            <a:avLst>
              <a:gd name="adj1" fmla="val -106271"/>
              <a:gd name="adj2" fmla="val 55391"/>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3</a:t>
            </a:r>
          </a:p>
        </p:txBody>
      </p:sp>
      <p:sp>
        <p:nvSpPr>
          <p:cNvPr id="21" name="Rounded Rectangular Callout 20"/>
          <p:cNvSpPr/>
          <p:nvPr/>
        </p:nvSpPr>
        <p:spPr bwMode="auto">
          <a:xfrm>
            <a:off x="7046614" y="3388528"/>
            <a:ext cx="371192" cy="434935"/>
          </a:xfrm>
          <a:prstGeom prst="wedgeRoundRectCallout">
            <a:avLst>
              <a:gd name="adj1" fmla="val -78998"/>
              <a:gd name="adj2" fmla="val -51621"/>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4</a:t>
            </a:r>
          </a:p>
        </p:txBody>
      </p:sp>
      <p:sp>
        <p:nvSpPr>
          <p:cNvPr id="12" name="TextBox 11"/>
          <p:cNvSpPr txBox="1"/>
          <p:nvPr/>
        </p:nvSpPr>
        <p:spPr>
          <a:xfrm>
            <a:off x="8728716" y="5152323"/>
            <a:ext cx="3376944" cy="1077218"/>
          </a:xfrm>
          <a:prstGeom prst="rect">
            <a:avLst/>
          </a:prstGeom>
          <a:solidFill>
            <a:schemeClr val="bg1"/>
          </a:solidFill>
        </p:spPr>
        <p:txBody>
          <a:bodyPr wrap="square" rtlCol="0">
            <a:spAutoFit/>
          </a:bodyPr>
          <a:lstStyle/>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Create new metabolite</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Click on </a:t>
            </a:r>
            <a:r>
              <a:rPr lang="en-US" sz="1600" b="1" dirty="0" smtClean="0">
                <a:solidFill>
                  <a:srgbClr val="0000FF"/>
                </a:solidFill>
                <a:latin typeface="Times New Roman" panose="02020603050405020304" pitchFamily="18" charset="0"/>
                <a:cs typeface="Times New Roman" panose="02020603050405020304" pitchFamily="18" charset="0"/>
              </a:rPr>
              <a:t>Edit product</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Switch to Common fragments tab</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Select Fragment radio button</a:t>
            </a:r>
            <a:endParaRPr lang="en-US" sz="1600" dirty="0">
              <a:solidFill>
                <a:srgbClr val="0000FF"/>
              </a:solidFill>
              <a:latin typeface="Times New Roman" panose="02020603050405020304" pitchFamily="18" charset="0"/>
              <a:cs typeface="Times New Roman" panose="02020603050405020304" pitchFamily="18"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14"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21</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89614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common </a:t>
            </a:r>
            <a:r>
              <a:rPr lang="en-US" b="1" dirty="0" smtClean="0">
                <a:latin typeface="Times New Roman" panose="02020603050405020304" pitchFamily="18" charset="0"/>
                <a:cs typeface="Times New Roman" panose="02020603050405020304" pitchFamily="18" charset="0"/>
              </a:rPr>
              <a:t>fragment (</a:t>
            </a:r>
            <a:r>
              <a:rPr lang="en-US" b="1" dirty="0" smtClean="0">
                <a:latin typeface="Times New Roman" panose="02020603050405020304" pitchFamily="18" charset="0"/>
                <a:cs typeface="Times New Roman" panose="02020603050405020304" pitchFamily="18" charset="0"/>
              </a:rPr>
              <a:t>2)</a:t>
            </a:r>
            <a:endParaRPr lang="en-US" b="1" dirty="0">
              <a:latin typeface="Times New Roman" panose="02020603050405020304" pitchFamily="18" charset="0"/>
              <a:cs typeface="Times New Roman" panose="02020603050405020304" pitchFamily="18" charset="0"/>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88" y="1487886"/>
            <a:ext cx="5065463" cy="423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070" y="1387843"/>
            <a:ext cx="6801904" cy="403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ounded Rectangular Callout 20"/>
          <p:cNvSpPr/>
          <p:nvPr/>
        </p:nvSpPr>
        <p:spPr bwMode="auto">
          <a:xfrm>
            <a:off x="7046614" y="3388528"/>
            <a:ext cx="371192" cy="434935"/>
          </a:xfrm>
          <a:prstGeom prst="wedgeRoundRectCallout">
            <a:avLst>
              <a:gd name="adj1" fmla="val -78998"/>
              <a:gd name="adj2" fmla="val -51621"/>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4</a:t>
            </a:r>
          </a:p>
        </p:txBody>
      </p:sp>
      <p:sp>
        <p:nvSpPr>
          <p:cNvPr id="12" name="TextBox 11"/>
          <p:cNvSpPr txBox="1"/>
          <p:nvPr/>
        </p:nvSpPr>
        <p:spPr>
          <a:xfrm>
            <a:off x="5640819" y="5185495"/>
            <a:ext cx="4478448" cy="1077218"/>
          </a:xfrm>
          <a:prstGeom prst="rect">
            <a:avLst/>
          </a:prstGeom>
          <a:solidFill>
            <a:schemeClr val="bg1"/>
          </a:solidFill>
        </p:spPr>
        <p:txBody>
          <a:bodyPr wrap="square" rtlCol="0">
            <a:spAutoFit/>
          </a:bodyPr>
          <a:lstStyle/>
          <a:p>
            <a:pPr marL="342900" indent="-342900">
              <a:buFont typeface="+mj-lt"/>
              <a:buAutoNum type="arabicParenR" startAt="5"/>
            </a:pPr>
            <a:r>
              <a:rPr lang="en-US" sz="1600" dirty="0" smtClean="0">
                <a:solidFill>
                  <a:srgbClr val="0000FF"/>
                </a:solidFill>
                <a:latin typeface="Times New Roman" panose="02020603050405020304" pitchFamily="18" charset="0"/>
                <a:cs typeface="Times New Roman" panose="02020603050405020304" pitchFamily="18" charset="0"/>
              </a:rPr>
              <a:t>Select Positional type fragment</a:t>
            </a:r>
          </a:p>
          <a:p>
            <a:pPr marL="342900" indent="-342900">
              <a:buFont typeface="+mj-lt"/>
              <a:buAutoNum type="arabicParenR" startAt="5"/>
            </a:pPr>
            <a:r>
              <a:rPr lang="en-US" sz="1600" dirty="0" smtClean="0">
                <a:solidFill>
                  <a:srgbClr val="0000FF"/>
                </a:solidFill>
                <a:latin typeface="Times New Roman" panose="02020603050405020304" pitchFamily="18" charset="0"/>
                <a:cs typeface="Times New Roman" panose="02020603050405020304" pitchFamily="18" charset="0"/>
              </a:rPr>
              <a:t>Gave name of the fragment (or keep it as it is)</a:t>
            </a:r>
          </a:p>
          <a:p>
            <a:pPr marL="342900" indent="-342900">
              <a:buFont typeface="+mj-lt"/>
              <a:buAutoNum type="arabicParenR" startAt="5"/>
            </a:pPr>
            <a:r>
              <a:rPr lang="en-US" sz="1600" dirty="0" smtClean="0">
                <a:solidFill>
                  <a:srgbClr val="0000FF"/>
                </a:solidFill>
                <a:latin typeface="Times New Roman" panose="02020603050405020304" pitchFamily="18" charset="0"/>
                <a:cs typeface="Times New Roman" panose="02020603050405020304" pitchFamily="18" charset="0"/>
              </a:rPr>
              <a:t>Select Single bond</a:t>
            </a:r>
          </a:p>
          <a:p>
            <a:pPr marL="342900" indent="-342900">
              <a:buFont typeface="+mj-lt"/>
              <a:buAutoNum type="arabicParenR" startAt="5"/>
            </a:pPr>
            <a:r>
              <a:rPr lang="en-US" sz="1600" dirty="0" smtClean="0">
                <a:solidFill>
                  <a:srgbClr val="0000FF"/>
                </a:solidFill>
                <a:latin typeface="Times New Roman" panose="02020603050405020304" pitchFamily="18" charset="0"/>
                <a:cs typeface="Times New Roman" panose="02020603050405020304" pitchFamily="18" charset="0"/>
              </a:rPr>
              <a:t>Finally click </a:t>
            </a:r>
            <a:r>
              <a:rPr lang="en-US" sz="1600" b="1" dirty="0" smtClean="0">
                <a:solidFill>
                  <a:srgbClr val="0000FF"/>
                </a:solidFill>
                <a:latin typeface="Times New Roman" panose="02020603050405020304" pitchFamily="18" charset="0"/>
                <a:cs typeface="Times New Roman" panose="02020603050405020304" pitchFamily="18" charset="0"/>
              </a:rPr>
              <a:t>OK</a:t>
            </a:r>
            <a:endParaRPr lang="en-US" sz="1600" b="1" dirty="0">
              <a:solidFill>
                <a:srgbClr val="0000FF"/>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097" y="2100098"/>
            <a:ext cx="4584406" cy="3011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bwMode="auto">
          <a:xfrm>
            <a:off x="5202443" y="3439249"/>
            <a:ext cx="371192" cy="434935"/>
          </a:xfrm>
          <a:prstGeom prst="wedgeRoundRectCallout">
            <a:avLst>
              <a:gd name="adj1" fmla="val -103388"/>
              <a:gd name="adj2" fmla="val -2456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5</a:t>
            </a:r>
          </a:p>
        </p:txBody>
      </p:sp>
      <p:sp>
        <p:nvSpPr>
          <p:cNvPr id="20" name="Rounded Rectangular Callout 19"/>
          <p:cNvSpPr/>
          <p:nvPr/>
        </p:nvSpPr>
        <p:spPr bwMode="auto">
          <a:xfrm>
            <a:off x="5455223" y="2528686"/>
            <a:ext cx="371192" cy="434935"/>
          </a:xfrm>
          <a:prstGeom prst="wedgeRoundRectCallout">
            <a:avLst>
              <a:gd name="adj1" fmla="val -83876"/>
              <a:gd name="adj2" fmla="val 6494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6</a:t>
            </a:r>
          </a:p>
        </p:txBody>
      </p:sp>
      <p:sp>
        <p:nvSpPr>
          <p:cNvPr id="19" name="Rounded Rectangular Callout 18"/>
          <p:cNvSpPr/>
          <p:nvPr/>
        </p:nvSpPr>
        <p:spPr bwMode="auto">
          <a:xfrm>
            <a:off x="8360543" y="2969365"/>
            <a:ext cx="371192" cy="434935"/>
          </a:xfrm>
          <a:prstGeom prst="wedgeRoundRectCallout">
            <a:avLst>
              <a:gd name="adj1" fmla="val -83876"/>
              <a:gd name="adj2" fmla="val 6494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7</a:t>
            </a:r>
          </a:p>
        </p:txBody>
      </p:sp>
      <p:sp>
        <p:nvSpPr>
          <p:cNvPr id="15" name="Rounded Rectangular Callout 14"/>
          <p:cNvSpPr/>
          <p:nvPr/>
        </p:nvSpPr>
        <p:spPr bwMode="auto">
          <a:xfrm>
            <a:off x="8107378" y="4253622"/>
            <a:ext cx="371192" cy="434935"/>
          </a:xfrm>
          <a:prstGeom prst="wedgeRoundRectCallout">
            <a:avLst>
              <a:gd name="adj1" fmla="val -83876"/>
              <a:gd name="adj2" fmla="val 6494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8</a:t>
            </a:r>
          </a:p>
        </p:txBody>
      </p:sp>
      <p:sp>
        <p:nvSpPr>
          <p:cNvPr id="16"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17"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22</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1199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88" y="1487886"/>
            <a:ext cx="5065463" cy="423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common </a:t>
            </a:r>
            <a:r>
              <a:rPr lang="en-US" b="1" dirty="0" smtClean="0">
                <a:latin typeface="Times New Roman" panose="02020603050405020304" pitchFamily="18" charset="0"/>
                <a:cs typeface="Times New Roman" panose="02020603050405020304" pitchFamily="18" charset="0"/>
              </a:rPr>
              <a:t>fragment (</a:t>
            </a:r>
            <a:r>
              <a:rPr lang="en-US" b="1" dirty="0" smtClean="0">
                <a:latin typeface="Times New Roman" panose="02020603050405020304" pitchFamily="18" charset="0"/>
                <a:cs typeface="Times New Roman" panose="02020603050405020304" pitchFamily="18" charset="0"/>
              </a:rPr>
              <a:t>3)</a:t>
            </a:r>
            <a:endParaRPr lang="en-US" b="1" dirty="0">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271" y="1247841"/>
            <a:ext cx="7435773" cy="449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bwMode="auto">
          <a:xfrm>
            <a:off x="7754873" y="3948863"/>
            <a:ext cx="615968" cy="442674"/>
          </a:xfrm>
          <a:prstGeom prst="wedgeRoundRectCallout">
            <a:avLst>
              <a:gd name="adj1" fmla="val -132092"/>
              <a:gd name="adj2" fmla="val 440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13</a:t>
            </a:r>
            <a:endParaRPr kumimoji="0" lang="en-US" sz="2000" b="1" i="0" u="none" strike="noStrike" cap="none" normalizeH="0" baseline="0" dirty="0" smtClean="0">
              <a:ln>
                <a:noFill/>
              </a:ln>
              <a:solidFill>
                <a:srgbClr val="0000FF"/>
              </a:solidFill>
              <a:effectLst/>
              <a:latin typeface="Arial" charset="0"/>
            </a:endParaRPr>
          </a:p>
        </p:txBody>
      </p:sp>
      <p:sp>
        <p:nvSpPr>
          <p:cNvPr id="20" name="Rounded Rectangular Callout 19"/>
          <p:cNvSpPr/>
          <p:nvPr/>
        </p:nvSpPr>
        <p:spPr bwMode="auto">
          <a:xfrm>
            <a:off x="5387725" y="1243971"/>
            <a:ext cx="620162" cy="442674"/>
          </a:xfrm>
          <a:prstGeom prst="wedgeRoundRectCallout">
            <a:avLst>
              <a:gd name="adj1" fmla="val -72197"/>
              <a:gd name="adj2" fmla="val 6494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10</a:t>
            </a:r>
            <a:endParaRPr kumimoji="0" lang="en-US" sz="2000" b="1" i="0" u="none" strike="noStrike" cap="none" normalizeH="0" baseline="0" dirty="0" smtClean="0">
              <a:ln>
                <a:noFill/>
              </a:ln>
              <a:solidFill>
                <a:srgbClr val="0000FF"/>
              </a:solidFill>
              <a:effectLst/>
              <a:latin typeface="Arial" charset="0"/>
            </a:endParaRPr>
          </a:p>
        </p:txBody>
      </p:sp>
      <p:sp>
        <p:nvSpPr>
          <p:cNvPr id="19" name="Rounded Rectangular Callout 18"/>
          <p:cNvSpPr/>
          <p:nvPr/>
        </p:nvSpPr>
        <p:spPr bwMode="auto">
          <a:xfrm>
            <a:off x="5193075" y="3678516"/>
            <a:ext cx="565842" cy="442674"/>
          </a:xfrm>
          <a:prstGeom prst="wedgeRoundRectCallout">
            <a:avLst>
              <a:gd name="adj1" fmla="val 98368"/>
              <a:gd name="adj2" fmla="val 2360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11</a:t>
            </a:r>
            <a:endParaRPr kumimoji="0" lang="en-US" sz="2000" b="1" i="0" u="none" strike="noStrike" cap="none" normalizeH="0" baseline="0" dirty="0" smtClean="0">
              <a:ln>
                <a:noFill/>
              </a:ln>
              <a:solidFill>
                <a:srgbClr val="0000FF"/>
              </a:solidFill>
              <a:effectLst/>
              <a:latin typeface="Arial" charset="0"/>
            </a:endParaRPr>
          </a:p>
        </p:txBody>
      </p:sp>
      <p:sp>
        <p:nvSpPr>
          <p:cNvPr id="15" name="Rounded Rectangular Callout 14"/>
          <p:cNvSpPr/>
          <p:nvPr/>
        </p:nvSpPr>
        <p:spPr bwMode="auto">
          <a:xfrm>
            <a:off x="3384734" y="3347526"/>
            <a:ext cx="371192" cy="434935"/>
          </a:xfrm>
          <a:prstGeom prst="wedgeRoundRectCallout">
            <a:avLst>
              <a:gd name="adj1" fmla="val -103388"/>
              <a:gd name="adj2" fmla="val 54539"/>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9</a:t>
            </a:r>
            <a:endParaRPr kumimoji="0" lang="en-US" sz="2000" b="1" i="0" u="none" strike="noStrike" cap="none" normalizeH="0" baseline="0" dirty="0" smtClean="0">
              <a:ln>
                <a:noFill/>
              </a:ln>
              <a:solidFill>
                <a:srgbClr val="0000FF"/>
              </a:solidFill>
              <a:effectLst/>
              <a:latin typeface="Arial" charset="0"/>
            </a:endParaRPr>
          </a:p>
        </p:txBody>
      </p:sp>
      <p:grpSp>
        <p:nvGrpSpPr>
          <p:cNvPr id="2" name="Group 1"/>
          <p:cNvGrpSpPr/>
          <p:nvPr/>
        </p:nvGrpSpPr>
        <p:grpSpPr>
          <a:xfrm>
            <a:off x="5758917" y="4734100"/>
            <a:ext cx="5438782" cy="1323439"/>
            <a:chOff x="7333306" y="5082171"/>
            <a:chExt cx="4858694" cy="1323439"/>
          </a:xfrm>
        </p:grpSpPr>
        <p:sp>
          <p:nvSpPr>
            <p:cNvPr id="12" name="TextBox 11"/>
            <p:cNvSpPr txBox="1"/>
            <p:nvPr/>
          </p:nvSpPr>
          <p:spPr>
            <a:xfrm>
              <a:off x="7333306" y="5082171"/>
              <a:ext cx="4858694" cy="1323439"/>
            </a:xfrm>
            <a:prstGeom prst="rect">
              <a:avLst/>
            </a:prstGeom>
            <a:solidFill>
              <a:schemeClr val="bg1"/>
            </a:solidFill>
          </p:spPr>
          <p:txBody>
            <a:bodyPr wrap="square" rtlCol="0">
              <a:spAutoFit/>
            </a:bodyPr>
            <a:lstStyle/>
            <a:p>
              <a:pPr marL="342900" indent="-342900">
                <a:buFont typeface="+mj-lt"/>
                <a:buAutoNum type="arabicParenR" startAt="9"/>
              </a:pPr>
              <a:r>
                <a:rPr lang="en-US" sz="1600" dirty="0" smtClean="0">
                  <a:solidFill>
                    <a:srgbClr val="0000FF"/>
                  </a:solidFill>
                  <a:latin typeface="Times New Roman" panose="02020603050405020304" pitchFamily="18" charset="0"/>
                  <a:cs typeface="Times New Roman" panose="02020603050405020304" pitchFamily="18" charset="0"/>
                </a:rPr>
                <a:t>Positional type fragment appears in the library</a:t>
              </a:r>
            </a:p>
            <a:p>
              <a:pPr marL="342900" indent="-342900">
                <a:buFont typeface="+mj-lt"/>
                <a:buAutoNum type="arabicParenR" startAt="9"/>
              </a:pPr>
              <a:r>
                <a:rPr lang="en-US" sz="1600" dirty="0" smtClean="0">
                  <a:solidFill>
                    <a:srgbClr val="0000FF"/>
                  </a:solidFill>
                  <a:latin typeface="Times New Roman" panose="02020603050405020304" pitchFamily="18" charset="0"/>
                  <a:cs typeface="Times New Roman" panose="02020603050405020304" pitchFamily="18" charset="0"/>
                </a:rPr>
                <a:t>Click on the      button to select the O atom</a:t>
              </a:r>
            </a:p>
            <a:p>
              <a:pPr marL="342900" indent="-342900">
                <a:buFont typeface="+mj-lt"/>
                <a:buAutoNum type="arabicParenR" startAt="9"/>
              </a:pPr>
              <a:r>
                <a:rPr lang="en-US" sz="1600" dirty="0" smtClean="0">
                  <a:solidFill>
                    <a:srgbClr val="0000FF"/>
                  </a:solidFill>
                  <a:latin typeface="Times New Roman" panose="02020603050405020304" pitchFamily="18" charset="0"/>
                  <a:cs typeface="Times New Roman" panose="02020603050405020304" pitchFamily="18" charset="0"/>
                </a:rPr>
                <a:t>Left click on the blank space</a:t>
              </a:r>
            </a:p>
            <a:p>
              <a:pPr marL="342900" indent="-342900">
                <a:buFont typeface="+mj-lt"/>
                <a:buAutoNum type="arabicParenR" startAt="9"/>
              </a:pPr>
              <a:r>
                <a:rPr lang="en-US" sz="1600" dirty="0" smtClean="0">
                  <a:solidFill>
                    <a:srgbClr val="0000FF"/>
                  </a:solidFill>
                  <a:latin typeface="Times New Roman" panose="02020603050405020304" pitchFamily="18" charset="0"/>
                  <a:cs typeface="Times New Roman" panose="02020603050405020304" pitchFamily="18" charset="0"/>
                </a:rPr>
                <a:t>Left click on the </a:t>
              </a:r>
              <a:r>
                <a:rPr lang="en-US" sz="1600" b="1" dirty="0" err="1" smtClean="0">
                  <a:solidFill>
                    <a:srgbClr val="0000FF"/>
                  </a:solidFill>
                  <a:latin typeface="Times New Roman" panose="02020603050405020304" pitchFamily="18" charset="0"/>
                  <a:cs typeface="Times New Roman" panose="02020603050405020304" pitchFamily="18" charset="0"/>
                </a:rPr>
                <a:t>Fval</a:t>
              </a:r>
              <a:r>
                <a:rPr lang="en-US" sz="1600" dirty="0" smtClean="0">
                  <a:solidFill>
                    <a:srgbClr val="0000FF"/>
                  </a:solidFill>
                  <a:latin typeface="Times New Roman" panose="02020603050405020304" pitchFamily="18" charset="0"/>
                  <a:cs typeface="Times New Roman" panose="02020603050405020304" pitchFamily="18" charset="0"/>
                </a:rPr>
                <a:t> button</a:t>
              </a:r>
            </a:p>
            <a:p>
              <a:pPr marL="342900" indent="-342900">
                <a:buFont typeface="+mj-lt"/>
                <a:buAutoNum type="arabicParenR" startAt="9"/>
              </a:pPr>
              <a:r>
                <a:rPr lang="en-US" sz="1600" dirty="0" smtClean="0">
                  <a:solidFill>
                    <a:srgbClr val="0000FF"/>
                  </a:solidFill>
                  <a:latin typeface="Times New Roman" panose="02020603050405020304" pitchFamily="18" charset="0"/>
                  <a:cs typeface="Times New Roman" panose="02020603050405020304" pitchFamily="18" charset="0"/>
                </a:rPr>
                <a:t>Right-click over the O atom and select Single bond </a:t>
              </a:r>
              <a:endParaRPr lang="en-US" sz="1600" dirty="0">
                <a:solidFill>
                  <a:srgbClr val="0000FF"/>
                </a:solidFill>
                <a:latin typeface="Times New Roman" panose="02020603050405020304" pitchFamily="18" charset="0"/>
                <a:cs typeface="Times New Roman" panose="02020603050405020304" pitchFamily="18" charset="0"/>
              </a:endParaRP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5297" y="5419837"/>
              <a:ext cx="22860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Rounded Rectangular Callout 21"/>
          <p:cNvSpPr/>
          <p:nvPr/>
        </p:nvSpPr>
        <p:spPr bwMode="auto">
          <a:xfrm>
            <a:off x="4379701" y="2282773"/>
            <a:ext cx="565842" cy="442674"/>
          </a:xfrm>
          <a:prstGeom prst="wedgeRoundRectCallout">
            <a:avLst>
              <a:gd name="adj1" fmla="val -71232"/>
              <a:gd name="adj2" fmla="val 3996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12</a:t>
            </a:r>
            <a:endParaRPr kumimoji="0" lang="en-US" sz="2000" b="1" i="0" u="none" strike="noStrike" cap="none" normalizeH="0" baseline="0" dirty="0" smtClean="0">
              <a:ln>
                <a:noFill/>
              </a:ln>
              <a:solidFill>
                <a:srgbClr val="0000FF"/>
              </a:solidFill>
              <a:effectLst/>
              <a:latin typeface="Arial" charset="0"/>
            </a:endParaRPr>
          </a:p>
        </p:txBody>
      </p:sp>
      <p:sp>
        <p:nvSpPr>
          <p:cNvPr id="24"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16"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23</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01338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88" y="1487886"/>
            <a:ext cx="5065463" cy="423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94E4950-6EB3-4C4B-B5FE-21A7D35826C3}" type="slidenum">
              <a:rPr lang="bg-BG" altLang="en-US" sz="1200">
                <a:solidFill>
                  <a:srgbClr val="898989"/>
                </a:solidFill>
              </a:rPr>
              <a:pPr>
                <a:spcBef>
                  <a:spcPct val="0"/>
                </a:spcBef>
                <a:buFontTx/>
                <a:buNone/>
              </a:pPr>
              <a:t>24</a:t>
            </a:fld>
            <a:endParaRPr lang="bg-BG" altLang="en-US" sz="1200" dirty="0">
              <a:solidFill>
                <a:srgbClr val="898989"/>
              </a:solidFill>
            </a:endParaRPr>
          </a:p>
        </p:txBody>
      </p:sp>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common </a:t>
            </a:r>
            <a:r>
              <a:rPr lang="en-US" b="1" dirty="0" smtClean="0">
                <a:latin typeface="Times New Roman" panose="02020603050405020304" pitchFamily="18" charset="0"/>
                <a:cs typeface="Times New Roman" panose="02020603050405020304" pitchFamily="18" charset="0"/>
              </a:rPr>
              <a:t>fragment (</a:t>
            </a:r>
            <a:r>
              <a:rPr lang="en-US" b="1" dirty="0" smtClean="0">
                <a:latin typeface="Times New Roman" panose="02020603050405020304" pitchFamily="18" charset="0"/>
                <a:cs typeface="Times New Roman" panose="02020603050405020304" pitchFamily="18" charset="0"/>
              </a:rPr>
              <a:t>4)</a:t>
            </a:r>
            <a:endParaRPr lang="en-US" b="1"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548" y="1348390"/>
            <a:ext cx="7470286" cy="4515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bwMode="auto">
          <a:xfrm>
            <a:off x="6521635" y="3384658"/>
            <a:ext cx="615968" cy="442674"/>
          </a:xfrm>
          <a:prstGeom prst="wedgeRoundRectCallout">
            <a:avLst>
              <a:gd name="adj1" fmla="val -139441"/>
              <a:gd name="adj2" fmla="val 65755"/>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14</a:t>
            </a:r>
            <a:endParaRPr kumimoji="0" lang="en-US" sz="2000" b="1" i="0" u="none" strike="noStrike" cap="none" normalizeH="0" baseline="0" dirty="0" smtClean="0">
              <a:ln>
                <a:noFill/>
              </a:ln>
              <a:solidFill>
                <a:srgbClr val="0000FF"/>
              </a:solidFill>
              <a:effectLst/>
              <a:latin typeface="Arial" charset="0"/>
            </a:endParaRPr>
          </a:p>
        </p:txBody>
      </p:sp>
      <p:sp>
        <p:nvSpPr>
          <p:cNvPr id="20" name="Rounded Rectangular Callout 19"/>
          <p:cNvSpPr/>
          <p:nvPr/>
        </p:nvSpPr>
        <p:spPr bwMode="auto">
          <a:xfrm>
            <a:off x="3849522" y="3535357"/>
            <a:ext cx="620162" cy="442674"/>
          </a:xfrm>
          <a:prstGeom prst="wedgeRoundRectCallout">
            <a:avLst>
              <a:gd name="adj1" fmla="val -72197"/>
              <a:gd name="adj2" fmla="val 6494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19</a:t>
            </a:r>
            <a:endParaRPr kumimoji="0" lang="en-US" sz="2000" b="1" i="0" u="none" strike="noStrike" cap="none" normalizeH="0" baseline="0" dirty="0" smtClean="0">
              <a:ln>
                <a:noFill/>
              </a:ln>
              <a:solidFill>
                <a:srgbClr val="0000FF"/>
              </a:solidFill>
              <a:effectLst/>
              <a:latin typeface="Arial" charset="0"/>
            </a:endParaRPr>
          </a:p>
        </p:txBody>
      </p:sp>
      <p:sp>
        <p:nvSpPr>
          <p:cNvPr id="19" name="Rounded Rectangular Callout 18"/>
          <p:cNvSpPr/>
          <p:nvPr/>
        </p:nvSpPr>
        <p:spPr bwMode="auto">
          <a:xfrm>
            <a:off x="7523552" y="1194505"/>
            <a:ext cx="565842" cy="442674"/>
          </a:xfrm>
          <a:prstGeom prst="wedgeRoundRectCallout">
            <a:avLst>
              <a:gd name="adj1" fmla="val -36032"/>
              <a:gd name="adj2" fmla="val 9927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15</a:t>
            </a:r>
            <a:endParaRPr kumimoji="0" lang="en-US" sz="2000" b="1" i="0" u="none" strike="noStrike" cap="none" normalizeH="0" baseline="0" dirty="0" smtClean="0">
              <a:ln>
                <a:noFill/>
              </a:ln>
              <a:solidFill>
                <a:srgbClr val="0000FF"/>
              </a:solidFill>
              <a:effectLst/>
              <a:latin typeface="Arial" charset="0"/>
            </a:endParaRPr>
          </a:p>
        </p:txBody>
      </p:sp>
      <p:sp>
        <p:nvSpPr>
          <p:cNvPr id="22" name="Rounded Rectangular Callout 21"/>
          <p:cNvSpPr/>
          <p:nvPr/>
        </p:nvSpPr>
        <p:spPr bwMode="auto">
          <a:xfrm>
            <a:off x="1963548" y="4515568"/>
            <a:ext cx="565842" cy="442674"/>
          </a:xfrm>
          <a:prstGeom prst="wedgeRoundRectCallout">
            <a:avLst>
              <a:gd name="adj1" fmla="val 71168"/>
              <a:gd name="adj2" fmla="val -56155"/>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17</a:t>
            </a:r>
            <a:endParaRPr kumimoji="0" lang="en-US" sz="2000" b="1" i="0" u="none" strike="noStrike" cap="none" normalizeH="0" baseline="0" dirty="0" smtClean="0">
              <a:ln>
                <a:noFill/>
              </a:ln>
              <a:solidFill>
                <a:srgbClr val="0000FF"/>
              </a:solidFill>
              <a:effectLst/>
              <a:latin typeface="Arial" charset="0"/>
            </a:endParaRPr>
          </a:p>
        </p:txBody>
      </p:sp>
      <p:sp>
        <p:nvSpPr>
          <p:cNvPr id="18" name="Rounded Rectangular Callout 17"/>
          <p:cNvSpPr/>
          <p:nvPr/>
        </p:nvSpPr>
        <p:spPr bwMode="auto">
          <a:xfrm>
            <a:off x="6242155" y="4176536"/>
            <a:ext cx="565842" cy="442674"/>
          </a:xfrm>
          <a:prstGeom prst="wedgeRoundRectCallout">
            <a:avLst>
              <a:gd name="adj1" fmla="val -87232"/>
              <a:gd name="adj2" fmla="val -37749"/>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16</a:t>
            </a:r>
            <a:endParaRPr kumimoji="0" lang="en-US" sz="2000" b="1" i="0" u="none" strike="noStrike" cap="none" normalizeH="0" baseline="0" dirty="0" smtClean="0">
              <a:ln>
                <a:noFill/>
              </a:ln>
              <a:solidFill>
                <a:srgbClr val="0000FF"/>
              </a:solidFill>
              <a:effectLst/>
              <a:latin typeface="Arial" charset="0"/>
            </a:endParaRPr>
          </a:p>
        </p:txBody>
      </p:sp>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362" b="-1"/>
          <a:stretch/>
        </p:blipFill>
        <p:spPr bwMode="auto">
          <a:xfrm>
            <a:off x="2774667" y="4515568"/>
            <a:ext cx="1451882" cy="125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4387117" y="4693052"/>
            <a:ext cx="7718543" cy="1815882"/>
            <a:chOff x="6109911" y="5082171"/>
            <a:chExt cx="6800964" cy="1815882"/>
          </a:xfrm>
        </p:grpSpPr>
        <p:sp>
          <p:nvSpPr>
            <p:cNvPr id="12" name="TextBox 11"/>
            <p:cNvSpPr txBox="1"/>
            <p:nvPr/>
          </p:nvSpPr>
          <p:spPr>
            <a:xfrm>
              <a:off x="6109911" y="5082171"/>
              <a:ext cx="6800964" cy="1815882"/>
            </a:xfrm>
            <a:prstGeom prst="rect">
              <a:avLst/>
            </a:prstGeom>
            <a:solidFill>
              <a:schemeClr val="bg1"/>
            </a:solidFill>
          </p:spPr>
          <p:txBody>
            <a:bodyPr wrap="square" rtlCol="0">
              <a:spAutoFit/>
            </a:bodyPr>
            <a:lstStyle/>
            <a:p>
              <a:pPr marL="342900" indent="-342900">
                <a:buFont typeface="+mj-lt"/>
                <a:buAutoNum type="arabicParenR" startAt="14"/>
              </a:pPr>
              <a:r>
                <a:rPr lang="en-US" sz="1600" dirty="0" smtClean="0">
                  <a:solidFill>
                    <a:srgbClr val="0000FF"/>
                  </a:solidFill>
                  <a:latin typeface="Times New Roman" panose="02020603050405020304" pitchFamily="18" charset="0"/>
                  <a:cs typeface="Times New Roman" panose="02020603050405020304" pitchFamily="18" charset="0"/>
                </a:rPr>
                <a:t>Single bond is created</a:t>
              </a:r>
            </a:p>
            <a:p>
              <a:pPr marL="342900" indent="-342900">
                <a:buFont typeface="+mj-lt"/>
                <a:buAutoNum type="arabicParenR" startAt="14"/>
              </a:pPr>
              <a:r>
                <a:rPr lang="en-US" sz="1600" dirty="0" smtClean="0">
                  <a:solidFill>
                    <a:srgbClr val="0000FF"/>
                  </a:solidFill>
                  <a:latin typeface="Times New Roman" panose="02020603050405020304" pitchFamily="18" charset="0"/>
                  <a:cs typeface="Times New Roman" panose="02020603050405020304" pitchFamily="18" charset="0"/>
                </a:rPr>
                <a:t>Click on the       button to specify explicitly hydrogen atoms </a:t>
              </a:r>
            </a:p>
            <a:p>
              <a:pPr marL="342900" indent="-342900">
                <a:buFont typeface="+mj-lt"/>
                <a:buAutoNum type="arabicParenR" startAt="14"/>
              </a:pPr>
              <a:r>
                <a:rPr lang="en-US" sz="1600" dirty="0" smtClean="0">
                  <a:solidFill>
                    <a:srgbClr val="0000FF"/>
                  </a:solidFill>
                  <a:latin typeface="Times New Roman" panose="02020603050405020304" pitchFamily="18" charset="0"/>
                  <a:cs typeface="Times New Roman" panose="02020603050405020304" pitchFamily="18" charset="0"/>
                </a:rPr>
                <a:t>Left click on over the O- atom to specify that this is the hydroxyl group only</a:t>
              </a:r>
            </a:p>
            <a:p>
              <a:pPr marL="342900" indent="-342900">
                <a:buFont typeface="+mj-lt"/>
                <a:buAutoNum type="arabicParenR" startAt="14"/>
              </a:pPr>
              <a:r>
                <a:rPr lang="en-US" sz="1600" dirty="0" smtClean="0">
                  <a:solidFill>
                    <a:srgbClr val="0000FF"/>
                  </a:solidFill>
                  <a:latin typeface="Times New Roman" panose="02020603050405020304" pitchFamily="18" charset="0"/>
                  <a:cs typeface="Times New Roman" panose="02020603050405020304" pitchFamily="18" charset="0"/>
                </a:rPr>
                <a:t>Left click on blue space over the name of the positional fragment</a:t>
              </a:r>
            </a:p>
            <a:p>
              <a:pPr marL="342900" indent="-342900">
                <a:buFont typeface="+mj-lt"/>
                <a:buAutoNum type="arabicParenR" startAt="14"/>
              </a:pPr>
              <a:r>
                <a:rPr lang="en-US" sz="1600" dirty="0" smtClean="0">
                  <a:solidFill>
                    <a:srgbClr val="0000FF"/>
                  </a:solidFill>
                  <a:latin typeface="Times New Roman" panose="02020603050405020304" pitchFamily="18" charset="0"/>
                  <a:cs typeface="Times New Roman" panose="02020603050405020304" pitchFamily="18" charset="0"/>
                </a:rPr>
                <a:t>Right click and select </a:t>
              </a:r>
              <a:r>
                <a:rPr lang="en-US" sz="1600" b="1" dirty="0" smtClean="0">
                  <a:solidFill>
                    <a:srgbClr val="0000FF"/>
                  </a:solidFill>
                  <a:latin typeface="Times New Roman" panose="02020603050405020304" pitchFamily="18" charset="0"/>
                  <a:cs typeface="Times New Roman" panose="02020603050405020304" pitchFamily="18" charset="0"/>
                </a:rPr>
                <a:t>Add </a:t>
              </a:r>
              <a:r>
                <a:rPr lang="en-US" sz="1600" b="1" dirty="0" err="1" smtClean="0">
                  <a:solidFill>
                    <a:srgbClr val="0000FF"/>
                  </a:solidFill>
                  <a:latin typeface="Times New Roman" panose="02020603050405020304" pitchFamily="18" charset="0"/>
                  <a:cs typeface="Times New Roman" panose="02020603050405020304" pitchFamily="18" charset="0"/>
                </a:rPr>
                <a:t>Struc</a:t>
              </a:r>
              <a:r>
                <a:rPr lang="en-US" sz="1600" b="1" dirty="0" smtClean="0">
                  <a:solidFill>
                    <a:srgbClr val="0000FF"/>
                  </a:solidFill>
                  <a:latin typeface="Times New Roman" panose="02020603050405020304" pitchFamily="18" charset="0"/>
                  <a:cs typeface="Times New Roman" panose="02020603050405020304" pitchFamily="18" charset="0"/>
                </a:rPr>
                <a:t> </a:t>
              </a:r>
              <a:r>
                <a:rPr lang="en-US" sz="1600" dirty="0" smtClean="0">
                  <a:solidFill>
                    <a:srgbClr val="0000FF"/>
                  </a:solidFill>
                  <a:latin typeface="Times New Roman" panose="02020603050405020304" pitchFamily="18" charset="0"/>
                  <a:cs typeface="Times New Roman" panose="02020603050405020304" pitchFamily="18" charset="0"/>
                </a:rPr>
                <a:t>to add Hydroxyl group to the </a:t>
              </a:r>
              <a:r>
                <a:rPr lang="en-US" sz="1600" dirty="0" err="1" smtClean="0">
                  <a:solidFill>
                    <a:srgbClr val="0000FF"/>
                  </a:solidFill>
                  <a:latin typeface="Times New Roman" panose="02020603050405020304" pitchFamily="18" charset="0"/>
                  <a:cs typeface="Times New Roman" panose="02020603050405020304" pitchFamily="18" charset="0"/>
                </a:rPr>
                <a:t>Pos</a:t>
              </a:r>
              <a:r>
                <a:rPr lang="en-US" sz="1600" dirty="0" smtClean="0">
                  <a:solidFill>
                    <a:srgbClr val="0000FF"/>
                  </a:solidFill>
                  <a:latin typeface="Times New Roman" panose="02020603050405020304" pitchFamily="18" charset="0"/>
                  <a:cs typeface="Times New Roman" panose="02020603050405020304" pitchFamily="18" charset="0"/>
                </a:rPr>
                <a:t> frag</a:t>
              </a:r>
            </a:p>
            <a:p>
              <a:pPr marL="342900" indent="-342900">
                <a:buFont typeface="+mj-lt"/>
                <a:buAutoNum type="arabicParenR" startAt="14"/>
              </a:pPr>
              <a:r>
                <a:rPr lang="en-US" sz="1600" dirty="0" smtClean="0">
                  <a:solidFill>
                    <a:srgbClr val="0000FF"/>
                  </a:solidFill>
                  <a:latin typeface="Times New Roman" panose="02020603050405020304" pitchFamily="18" charset="0"/>
                  <a:cs typeface="Times New Roman" panose="02020603050405020304" pitchFamily="18" charset="0"/>
                </a:rPr>
                <a:t>The hydroxyl group appears. </a:t>
              </a:r>
              <a:r>
                <a:rPr lang="en-US" sz="1600" b="1" dirty="0" smtClean="0">
                  <a:solidFill>
                    <a:srgbClr val="FF0000"/>
                  </a:solidFill>
                  <a:latin typeface="Times New Roman" panose="02020603050405020304" pitchFamily="18" charset="0"/>
                  <a:cs typeface="Times New Roman" panose="02020603050405020304" pitchFamily="18" charset="0"/>
                </a:rPr>
                <a:t>The fragment is ready to be attached to the scaffold!</a:t>
              </a:r>
            </a:p>
            <a:p>
              <a:pPr marL="342900" indent="-342900">
                <a:buFont typeface="+mj-lt"/>
                <a:buAutoNum type="arabicParenR" startAt="14"/>
              </a:pPr>
              <a:r>
                <a:rPr lang="en-US" sz="1600" b="1" dirty="0" smtClean="0">
                  <a:solidFill>
                    <a:srgbClr val="FF0000"/>
                  </a:solidFill>
                  <a:latin typeface="Times New Roman" panose="02020603050405020304" pitchFamily="18" charset="0"/>
                  <a:cs typeface="Times New Roman" panose="02020603050405020304" pitchFamily="18" charset="0"/>
                </a:rPr>
                <a:t>Click Save button every time when new fragment is created</a:t>
              </a:r>
              <a:endParaRPr lang="en-US" sz="1600" b="1" dirty="0">
                <a:solidFill>
                  <a:srgbClr val="FF0000"/>
                </a:solidFill>
                <a:latin typeface="Times New Roman" panose="02020603050405020304" pitchFamily="18" charset="0"/>
                <a:cs typeface="Times New Roman" panose="02020603050405020304" pitchFamily="18" charset="0"/>
              </a:endParaRPr>
            </a:p>
          </p:txBody>
        </p:sp>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6004" y="5396802"/>
              <a:ext cx="2571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3" name="Rounded Rectangular Callout 22"/>
          <p:cNvSpPr/>
          <p:nvPr/>
        </p:nvSpPr>
        <p:spPr bwMode="auto">
          <a:xfrm>
            <a:off x="3660707" y="4736905"/>
            <a:ext cx="565842" cy="442674"/>
          </a:xfrm>
          <a:prstGeom prst="wedgeRoundRectCallout">
            <a:avLst>
              <a:gd name="adj1" fmla="val -63567"/>
              <a:gd name="adj2" fmla="val -77889"/>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18</a:t>
            </a:r>
            <a:endParaRPr kumimoji="0" lang="en-US" sz="2000" b="1" i="0" u="none" strike="noStrike" cap="none" normalizeH="0" baseline="0" dirty="0" smtClean="0">
              <a:ln>
                <a:noFill/>
              </a:ln>
              <a:solidFill>
                <a:srgbClr val="0000FF"/>
              </a:solidFill>
              <a:effectLst/>
              <a:latin typeface="Arial" charset="0"/>
            </a:endParaRPr>
          </a:p>
        </p:txBody>
      </p:sp>
      <p:sp>
        <p:nvSpPr>
          <p:cNvPr id="24"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25" name="Rounded Rectangular Callout 24"/>
          <p:cNvSpPr/>
          <p:nvPr/>
        </p:nvSpPr>
        <p:spPr bwMode="auto">
          <a:xfrm>
            <a:off x="1412631" y="2329737"/>
            <a:ext cx="620162" cy="442674"/>
          </a:xfrm>
          <a:prstGeom prst="wedgeRoundRectCallout">
            <a:avLst>
              <a:gd name="adj1" fmla="val 88387"/>
              <a:gd name="adj2" fmla="val 50631"/>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20</a:t>
            </a:r>
            <a:endParaRPr kumimoji="0" lang="en-US" sz="2000" b="1" i="0" u="none" strike="noStrike" cap="none" normalizeH="0" baseline="0" dirty="0" smtClean="0">
              <a:ln>
                <a:noFill/>
              </a:ln>
              <a:solidFill>
                <a:srgbClr val="0000FF"/>
              </a:solidFill>
              <a:effectLst/>
              <a:latin typeface="Arial" charset="0"/>
            </a:endParaRPr>
          </a:p>
        </p:txBody>
      </p:sp>
      <p:sp>
        <p:nvSpPr>
          <p:cNvPr id="26" name="Slide Number Placeholder 2"/>
          <p:cNvSpPr txBox="1">
            <a:spLocks/>
          </p:cNvSpPr>
          <p:nvPr/>
        </p:nvSpPr>
        <p:spPr bwMode="auto">
          <a:xfrm>
            <a:off x="9308869" y="6372975"/>
            <a:ext cx="27432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6ECB4DA1-AAF3-46A1-BEDF-F74576CEC777}" type="slidenum">
              <a:rPr lang="bg-BG" altLang="en-US" sz="1400" smtClean="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24</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83578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88" y="1487886"/>
            <a:ext cx="5065463" cy="423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Attachment of common fragment to the </a:t>
            </a:r>
            <a:r>
              <a:rPr lang="en-US" b="1" dirty="0" smtClean="0">
                <a:latin typeface="Times New Roman" panose="02020603050405020304" pitchFamily="18" charset="0"/>
                <a:cs typeface="Times New Roman" panose="02020603050405020304" pitchFamily="18" charset="0"/>
              </a:rPr>
              <a:t>scaffold (</a:t>
            </a:r>
            <a:r>
              <a:rPr lang="en-US" b="1" dirty="0" smtClean="0">
                <a:latin typeface="Times New Roman" panose="02020603050405020304" pitchFamily="18" charset="0"/>
                <a:cs typeface="Times New Roman" panose="02020603050405020304" pitchFamily="18" charset="0"/>
              </a:rPr>
              <a:t>1)</a:t>
            </a:r>
            <a:endParaRPr lang="en-US" b="1" dirty="0">
              <a:latin typeface="Times New Roman" panose="02020603050405020304" pitchFamily="18" charset="0"/>
              <a:cs typeface="Times New Roman" panose="02020603050405020304" pitchFamily="18" charset="0"/>
            </a:endParaRPr>
          </a:p>
        </p:txBody>
      </p:sp>
      <p:pic>
        <p:nvPicPr>
          <p:cNvPr id="614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8222" t="22341" r="63122" b="30119"/>
          <a:stretch/>
        </p:blipFill>
        <p:spPr bwMode="auto">
          <a:xfrm>
            <a:off x="1922688" y="1052230"/>
            <a:ext cx="6490248" cy="4651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091351" y="5036184"/>
            <a:ext cx="9371513" cy="1815882"/>
          </a:xfrm>
          <a:prstGeom prst="rect">
            <a:avLst/>
          </a:prstGeom>
          <a:solidFill>
            <a:schemeClr val="bg1"/>
          </a:solidFill>
        </p:spPr>
        <p:txBody>
          <a:bodyPr wrap="square" rtlCol="0">
            <a:spAutoFit/>
          </a:bodyPr>
          <a:lstStyle/>
          <a:p>
            <a:pPr marL="342900" indent="-342900">
              <a:buFont typeface="+mj-lt"/>
              <a:buAutoNum type="arabicParenR" startAt="21"/>
            </a:pPr>
            <a:r>
              <a:rPr lang="en-US" sz="1600" dirty="0" smtClean="0">
                <a:solidFill>
                  <a:srgbClr val="0000FF"/>
                </a:solidFill>
                <a:latin typeface="Times New Roman" panose="02020603050405020304" pitchFamily="18" charset="0"/>
                <a:cs typeface="Times New Roman" panose="02020603050405020304" pitchFamily="18" charset="0"/>
              </a:rPr>
              <a:t>Select Compound radio button</a:t>
            </a:r>
          </a:p>
          <a:p>
            <a:pPr marL="342900" indent="-342900">
              <a:buFont typeface="+mj-lt"/>
              <a:buAutoNum type="arabicParenR" startAt="21"/>
            </a:pPr>
            <a:r>
              <a:rPr lang="en-US" sz="1600" dirty="0" smtClean="0">
                <a:solidFill>
                  <a:srgbClr val="0000FF"/>
                </a:solidFill>
                <a:latin typeface="Times New Roman" panose="02020603050405020304" pitchFamily="18" charset="0"/>
                <a:cs typeface="Times New Roman" panose="02020603050405020304" pitchFamily="18" charset="0"/>
              </a:rPr>
              <a:t>Single left click on Positional type fragment – the fragment is now selected</a:t>
            </a:r>
          </a:p>
          <a:p>
            <a:pPr marL="342900" indent="-342900">
              <a:buFont typeface="+mj-lt"/>
              <a:buAutoNum type="arabicParenR" startAt="21"/>
            </a:pPr>
            <a:r>
              <a:rPr lang="en-US" sz="1600" dirty="0" smtClean="0">
                <a:solidFill>
                  <a:srgbClr val="0000FF"/>
                </a:solidFill>
                <a:latin typeface="Times New Roman" panose="02020603050405020304" pitchFamily="18" charset="0"/>
                <a:cs typeface="Times New Roman" panose="02020603050405020304" pitchFamily="18" charset="0"/>
              </a:rPr>
              <a:t>Hold the left mouse click pressed and move the cursor close to the scaffold so the atoms in the benzene ring to become green highlighted. Release the mouse to glue the fragment to the scaffold. </a:t>
            </a:r>
          </a:p>
          <a:p>
            <a:r>
              <a:rPr lang="en-US" sz="1600" dirty="0" smtClean="0">
                <a:solidFill>
                  <a:srgbClr val="0000FF"/>
                </a:solidFill>
                <a:latin typeface="Times New Roman" panose="02020603050405020304" pitchFamily="18" charset="0"/>
                <a:cs typeface="Times New Roman" panose="02020603050405020304" pitchFamily="18" charset="0"/>
              </a:rPr>
              <a:t>24) A new window will appear. Select single connect</a:t>
            </a:r>
          </a:p>
          <a:p>
            <a:r>
              <a:rPr lang="en-US" sz="1600" dirty="0" smtClean="0">
                <a:solidFill>
                  <a:srgbClr val="0000FF"/>
                </a:solidFill>
                <a:latin typeface="Times New Roman" panose="02020603050405020304" pitchFamily="18" charset="0"/>
                <a:cs typeface="Times New Roman" panose="02020603050405020304" pitchFamily="18" charset="0"/>
              </a:rPr>
              <a:t>25) Add one in the Example box. This means the fragment (i.e. hydroxyl group) will repeat only one</a:t>
            </a:r>
          </a:p>
          <a:p>
            <a:r>
              <a:rPr lang="en-US" sz="1600" dirty="0" smtClean="0">
                <a:solidFill>
                  <a:srgbClr val="0000FF"/>
                </a:solidFill>
                <a:latin typeface="Times New Roman" panose="02020603050405020304" pitchFamily="18" charset="0"/>
                <a:cs typeface="Times New Roman" panose="02020603050405020304" pitchFamily="18" charset="0"/>
              </a:rPr>
              <a:t>26) Finally click OK.</a:t>
            </a:r>
          </a:p>
        </p:txBody>
      </p:sp>
      <p:sp>
        <p:nvSpPr>
          <p:cNvPr id="20" name="Rounded Rectangular Callout 19"/>
          <p:cNvSpPr/>
          <p:nvPr/>
        </p:nvSpPr>
        <p:spPr bwMode="auto">
          <a:xfrm>
            <a:off x="1037716" y="2686630"/>
            <a:ext cx="620162" cy="442674"/>
          </a:xfrm>
          <a:prstGeom prst="wedgeRoundRectCallout">
            <a:avLst>
              <a:gd name="adj1" fmla="val 117584"/>
              <a:gd name="adj2" fmla="val -1277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21</a:t>
            </a:r>
            <a:endParaRPr kumimoji="0" lang="en-US" sz="2000" b="1" i="0" u="none" strike="noStrike" cap="none" normalizeH="0" baseline="0" dirty="0" smtClean="0">
              <a:ln>
                <a:noFill/>
              </a:ln>
              <a:solidFill>
                <a:srgbClr val="0000FF"/>
              </a:solidFill>
              <a:effectLst/>
              <a:latin typeface="Arial" charset="0"/>
            </a:endParaRPr>
          </a:p>
        </p:txBody>
      </p:sp>
      <p:sp>
        <p:nvSpPr>
          <p:cNvPr id="19" name="Rounded Rectangular Callout 18"/>
          <p:cNvSpPr/>
          <p:nvPr/>
        </p:nvSpPr>
        <p:spPr bwMode="auto">
          <a:xfrm>
            <a:off x="1092036" y="3795609"/>
            <a:ext cx="565842" cy="442674"/>
          </a:xfrm>
          <a:prstGeom prst="wedgeRoundRectCallout">
            <a:avLst>
              <a:gd name="adj1" fmla="val 154368"/>
              <a:gd name="adj2" fmla="val -23433"/>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22</a:t>
            </a:r>
            <a:endParaRPr kumimoji="0" lang="en-US" sz="2000" b="1" i="0" u="none" strike="noStrike" cap="none" normalizeH="0" baseline="0" dirty="0" smtClean="0">
              <a:ln>
                <a:noFill/>
              </a:ln>
              <a:solidFill>
                <a:srgbClr val="0000FF"/>
              </a:solidFill>
              <a:effectLst/>
              <a:latin typeface="Arial" charset="0"/>
            </a:endParaRPr>
          </a:p>
        </p:txBody>
      </p:sp>
      <p:sp>
        <p:nvSpPr>
          <p:cNvPr id="22" name="Rounded Rectangular Callout 21"/>
          <p:cNvSpPr/>
          <p:nvPr/>
        </p:nvSpPr>
        <p:spPr bwMode="auto">
          <a:xfrm>
            <a:off x="5831522" y="4475007"/>
            <a:ext cx="565842" cy="442674"/>
          </a:xfrm>
          <a:prstGeom prst="wedgeRoundRectCallout">
            <a:avLst>
              <a:gd name="adj1" fmla="val 80768"/>
              <a:gd name="adj2" fmla="val -35703"/>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23</a:t>
            </a:r>
            <a:endParaRPr kumimoji="0" lang="en-US" sz="2000" b="1" i="0" u="none" strike="noStrike" cap="none" normalizeH="0" baseline="0" dirty="0" smtClean="0">
              <a:ln>
                <a:noFill/>
              </a:ln>
              <a:solidFill>
                <a:srgbClr val="0000FF"/>
              </a:solidFill>
              <a:effectLst/>
              <a:latin typeface="Arial"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9475" y="1826591"/>
            <a:ext cx="3363389" cy="3054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ular Callout 13"/>
          <p:cNvSpPr/>
          <p:nvPr/>
        </p:nvSpPr>
        <p:spPr bwMode="auto">
          <a:xfrm>
            <a:off x="9723412" y="1827400"/>
            <a:ext cx="565842" cy="442674"/>
          </a:xfrm>
          <a:prstGeom prst="wedgeRoundRectCallout">
            <a:avLst>
              <a:gd name="adj1" fmla="val -61632"/>
              <a:gd name="adj2" fmla="val 76782"/>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24</a:t>
            </a:r>
            <a:endParaRPr kumimoji="0" lang="en-US" sz="2000" b="1" i="0" u="none" strike="noStrike" cap="none" normalizeH="0" baseline="0" dirty="0" smtClean="0">
              <a:ln>
                <a:noFill/>
              </a:ln>
              <a:solidFill>
                <a:srgbClr val="0000FF"/>
              </a:solidFill>
              <a:effectLst/>
              <a:latin typeface="Arial" charset="0"/>
            </a:endParaRPr>
          </a:p>
        </p:txBody>
      </p:sp>
      <p:sp>
        <p:nvSpPr>
          <p:cNvPr id="15" name="Rounded Rectangular Callout 14"/>
          <p:cNvSpPr/>
          <p:nvPr/>
        </p:nvSpPr>
        <p:spPr bwMode="auto">
          <a:xfrm>
            <a:off x="9309970" y="3294918"/>
            <a:ext cx="565842" cy="442674"/>
          </a:xfrm>
          <a:prstGeom prst="wedgeRoundRectCallout">
            <a:avLst>
              <a:gd name="adj1" fmla="val -80832"/>
              <a:gd name="adj2" fmla="val -78652"/>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25</a:t>
            </a:r>
            <a:endParaRPr kumimoji="0" lang="en-US" sz="2000" b="1" i="0" u="none" strike="noStrike" cap="none" normalizeH="0" baseline="0" dirty="0" smtClean="0">
              <a:ln>
                <a:noFill/>
              </a:ln>
              <a:solidFill>
                <a:srgbClr val="0000FF"/>
              </a:solidFill>
              <a:effectLst/>
              <a:latin typeface="Arial" charset="0"/>
            </a:endParaRPr>
          </a:p>
        </p:txBody>
      </p:sp>
      <p:sp>
        <p:nvSpPr>
          <p:cNvPr id="16" name="Rounded Rectangular Callout 15"/>
          <p:cNvSpPr/>
          <p:nvPr/>
        </p:nvSpPr>
        <p:spPr bwMode="auto">
          <a:xfrm>
            <a:off x="10877396" y="2316380"/>
            <a:ext cx="565842" cy="442674"/>
          </a:xfrm>
          <a:prstGeom prst="wedgeRoundRectCallout">
            <a:avLst>
              <a:gd name="adj1" fmla="val -60032"/>
              <a:gd name="adj2" fmla="val 9109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26</a:t>
            </a:r>
            <a:endParaRPr kumimoji="0" lang="en-US" sz="2000" b="1" i="0" u="none" strike="noStrike" cap="none" normalizeH="0" baseline="0" dirty="0" smtClean="0">
              <a:ln>
                <a:noFill/>
              </a:ln>
              <a:solidFill>
                <a:srgbClr val="0000FF"/>
              </a:solidFill>
              <a:effectLst/>
              <a:latin typeface="Arial" charset="0"/>
            </a:endParaRPr>
          </a:p>
        </p:txBody>
      </p:sp>
      <p:sp>
        <p:nvSpPr>
          <p:cNvPr id="17"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18"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25</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01359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88" y="1487886"/>
            <a:ext cx="5065463" cy="423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Attachment of common fragment to the </a:t>
            </a:r>
            <a:r>
              <a:rPr lang="en-US" b="1" dirty="0" smtClean="0">
                <a:latin typeface="Times New Roman" panose="02020603050405020304" pitchFamily="18" charset="0"/>
                <a:cs typeface="Times New Roman" panose="02020603050405020304" pitchFamily="18" charset="0"/>
              </a:rPr>
              <a:t>scaffold (</a:t>
            </a:r>
            <a:r>
              <a:rPr lang="en-US" b="1" dirty="0" smtClean="0">
                <a:latin typeface="Times New Roman" panose="02020603050405020304" pitchFamily="18" charset="0"/>
                <a:cs typeface="Times New Roman" panose="02020603050405020304" pitchFamily="18" charset="0"/>
              </a:rPr>
              <a:t>2)</a:t>
            </a:r>
            <a:endParaRPr lang="en-US"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697498" y="5696577"/>
            <a:ext cx="6266682" cy="584775"/>
          </a:xfrm>
          <a:prstGeom prst="rect">
            <a:avLst/>
          </a:prstGeom>
          <a:solidFill>
            <a:schemeClr val="bg1"/>
          </a:solidFill>
        </p:spPr>
        <p:txBody>
          <a:bodyPr wrap="square" rtlCol="0">
            <a:spAutoFit/>
          </a:bodyPr>
          <a:lstStyle/>
          <a:p>
            <a:pPr marL="342900" indent="-342900">
              <a:buFont typeface="+mj-lt"/>
              <a:buAutoNum type="arabicParenR" startAt="27"/>
            </a:pPr>
            <a:r>
              <a:rPr lang="en-US" sz="1600" dirty="0" smtClean="0">
                <a:solidFill>
                  <a:srgbClr val="0000FF"/>
                </a:solidFill>
                <a:latin typeface="Times New Roman" panose="02020603050405020304" pitchFamily="18" charset="0"/>
                <a:cs typeface="Times New Roman" panose="02020603050405020304" pitchFamily="18" charset="0"/>
              </a:rPr>
              <a:t>Perform right-click over the name of the Positional fragment</a:t>
            </a:r>
          </a:p>
          <a:p>
            <a:pPr marL="342900" indent="-342900">
              <a:buFont typeface="+mj-lt"/>
              <a:buAutoNum type="arabicParenR" startAt="27"/>
            </a:pPr>
            <a:r>
              <a:rPr lang="en-US" sz="1600" dirty="0" smtClean="0">
                <a:solidFill>
                  <a:srgbClr val="0000FF"/>
                </a:solidFill>
                <a:latin typeface="Times New Roman" panose="02020603050405020304" pitchFamily="18" charset="0"/>
                <a:cs typeface="Times New Roman" panose="02020603050405020304" pitchFamily="18" charset="0"/>
              </a:rPr>
              <a:t>Select Define Connections from the appeared pop-up menu</a:t>
            </a:r>
          </a:p>
        </p:txBody>
      </p:sp>
      <p:sp>
        <p:nvSpPr>
          <p:cNvPr id="22" name="Rounded Rectangular Callout 21"/>
          <p:cNvSpPr/>
          <p:nvPr/>
        </p:nvSpPr>
        <p:spPr bwMode="auto">
          <a:xfrm>
            <a:off x="5831522" y="4475007"/>
            <a:ext cx="565842" cy="442674"/>
          </a:xfrm>
          <a:prstGeom prst="wedgeRoundRectCallout">
            <a:avLst>
              <a:gd name="adj1" fmla="val 80768"/>
              <a:gd name="adj2" fmla="val -35703"/>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22</a:t>
            </a:r>
            <a:endParaRPr kumimoji="0" lang="en-US" sz="2000" b="1" i="0" u="none" strike="noStrike" cap="none" normalizeH="0" baseline="0" dirty="0" smtClean="0">
              <a:ln>
                <a:noFill/>
              </a:ln>
              <a:solidFill>
                <a:srgbClr val="0000FF"/>
              </a:solidFill>
              <a:effectLst/>
              <a:latin typeface="Arial" charset="0"/>
            </a:endParaRPr>
          </a:p>
        </p:txBody>
      </p:sp>
      <p:sp>
        <p:nvSpPr>
          <p:cNvPr id="17"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534" y="1308259"/>
            <a:ext cx="7132116" cy="4388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ular Callout 13"/>
          <p:cNvSpPr/>
          <p:nvPr/>
        </p:nvSpPr>
        <p:spPr bwMode="auto">
          <a:xfrm>
            <a:off x="8691317" y="4478628"/>
            <a:ext cx="565842" cy="442674"/>
          </a:xfrm>
          <a:prstGeom prst="wedgeRoundRectCallout">
            <a:avLst>
              <a:gd name="adj1" fmla="val -61632"/>
              <a:gd name="adj2" fmla="val 76782"/>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28</a:t>
            </a:r>
            <a:endParaRPr kumimoji="0" lang="en-US" sz="2000" b="1" i="0" u="none" strike="noStrike" cap="none" normalizeH="0" baseline="0" dirty="0" smtClean="0">
              <a:ln>
                <a:noFill/>
              </a:ln>
              <a:solidFill>
                <a:srgbClr val="0000FF"/>
              </a:solidFill>
              <a:effectLst/>
              <a:latin typeface="Arial" charset="0"/>
            </a:endParaRPr>
          </a:p>
        </p:txBody>
      </p:sp>
      <p:sp>
        <p:nvSpPr>
          <p:cNvPr id="15" name="Rounded Rectangular Callout 14"/>
          <p:cNvSpPr/>
          <p:nvPr/>
        </p:nvSpPr>
        <p:spPr bwMode="auto">
          <a:xfrm>
            <a:off x="6264997" y="4420004"/>
            <a:ext cx="565842" cy="442674"/>
          </a:xfrm>
          <a:prstGeom prst="wedgeRoundRectCallout">
            <a:avLst>
              <a:gd name="adj1" fmla="val 79168"/>
              <a:gd name="adj2" fmla="val 2769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27</a:t>
            </a:r>
            <a:endParaRPr kumimoji="0" lang="en-US" sz="2000" b="1" i="0" u="none" strike="noStrike" cap="none" normalizeH="0" baseline="0" dirty="0" smtClean="0">
              <a:ln>
                <a:noFill/>
              </a:ln>
              <a:solidFill>
                <a:srgbClr val="0000FF"/>
              </a:solidFill>
              <a:effectLst/>
              <a:latin typeface="Arial" charset="0"/>
            </a:endParaRPr>
          </a:p>
        </p:txBody>
      </p:sp>
      <p:sp>
        <p:nvSpPr>
          <p:cNvPr id="16"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26</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84893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88" y="1487886"/>
            <a:ext cx="5065463" cy="423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7143"/>
          <a:stretch/>
        </p:blipFill>
        <p:spPr bwMode="auto">
          <a:xfrm>
            <a:off x="1312426" y="1487886"/>
            <a:ext cx="5178910" cy="3609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2" name="Slide Number Placeholder 3"/>
          <p:cNvSpPr>
            <a:spLocks noGrp="1"/>
          </p:cNvSpPr>
          <p:nvPr>
            <p:ph type="sldNum" sz="quarter" idx="12"/>
          </p:nvPr>
        </p:nvSpPr>
        <p:spPr bwMode="auto">
          <a:xfrm>
            <a:off x="9234876" y="6317653"/>
            <a:ext cx="28448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94E4950-6EB3-4C4B-B5FE-21A7D35826C3}" type="slidenum">
              <a:rPr lang="bg-BG" altLang="en-US" sz="1200">
                <a:solidFill>
                  <a:srgbClr val="898989"/>
                </a:solidFill>
              </a:rPr>
              <a:pPr>
                <a:spcBef>
                  <a:spcPct val="0"/>
                </a:spcBef>
                <a:buFontTx/>
                <a:buNone/>
              </a:pPr>
              <a:t>27</a:t>
            </a:fld>
            <a:endParaRPr lang="bg-BG" altLang="en-US" sz="1200" dirty="0">
              <a:solidFill>
                <a:srgbClr val="898989"/>
              </a:solidFill>
            </a:endParaRPr>
          </a:p>
        </p:txBody>
      </p:sp>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Attachment of common fragment to the </a:t>
            </a:r>
            <a:r>
              <a:rPr lang="en-US" b="1" dirty="0" smtClean="0">
                <a:latin typeface="Times New Roman" panose="02020603050405020304" pitchFamily="18" charset="0"/>
                <a:cs typeface="Times New Roman" panose="02020603050405020304" pitchFamily="18" charset="0"/>
              </a:rPr>
              <a:t>scaffold (</a:t>
            </a:r>
            <a:r>
              <a:rPr lang="en-US" b="1" dirty="0" smtClean="0">
                <a:latin typeface="Times New Roman" panose="02020603050405020304" pitchFamily="18" charset="0"/>
                <a:cs typeface="Times New Roman" panose="02020603050405020304" pitchFamily="18" charset="0"/>
              </a:rPr>
              <a:t>3)</a:t>
            </a:r>
            <a:endParaRPr lang="en-US"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777582" y="5506593"/>
            <a:ext cx="11328078" cy="1323439"/>
          </a:xfrm>
          <a:prstGeom prst="rect">
            <a:avLst/>
          </a:prstGeom>
          <a:solidFill>
            <a:schemeClr val="bg1"/>
          </a:solidFill>
        </p:spPr>
        <p:txBody>
          <a:bodyPr wrap="square" rtlCol="0">
            <a:spAutoFit/>
          </a:bodyPr>
          <a:lstStyle/>
          <a:p>
            <a:pPr marL="342900" indent="-342900">
              <a:buFont typeface="+mj-lt"/>
              <a:buAutoNum type="arabicParenR" startAt="29"/>
            </a:pPr>
            <a:r>
              <a:rPr lang="en-US" sz="1600" dirty="0" smtClean="0">
                <a:solidFill>
                  <a:srgbClr val="0000FF"/>
                </a:solidFill>
                <a:latin typeface="Times New Roman" panose="02020603050405020304" pitchFamily="18" charset="0"/>
                <a:cs typeface="Times New Roman" panose="02020603050405020304" pitchFamily="18" charset="0"/>
              </a:rPr>
              <a:t>Initially all atoms are highlighted in green</a:t>
            </a:r>
          </a:p>
          <a:p>
            <a:pPr marL="342900" indent="-342900">
              <a:buFont typeface="+mj-lt"/>
              <a:buAutoNum type="arabicParenR" startAt="29"/>
            </a:pPr>
            <a:r>
              <a:rPr lang="en-US" sz="1600" dirty="0" smtClean="0">
                <a:solidFill>
                  <a:srgbClr val="0000FF"/>
                </a:solidFill>
                <a:latin typeface="Times New Roman" panose="02020603050405020304" pitchFamily="18" charset="0"/>
                <a:cs typeface="Times New Roman" panose="02020603050405020304" pitchFamily="18" charset="0"/>
              </a:rPr>
              <a:t>Single left click over the atoms, where the hydroxyl group cannot be attached. In order to unselect them just left click over them</a:t>
            </a:r>
          </a:p>
          <a:p>
            <a:pPr marL="342900" indent="-342900">
              <a:buFont typeface="+mj-lt"/>
              <a:buAutoNum type="arabicParenR" startAt="29"/>
            </a:pPr>
            <a:r>
              <a:rPr lang="en-US" sz="1600" dirty="0" smtClean="0">
                <a:solidFill>
                  <a:srgbClr val="0000FF"/>
                </a:solidFill>
                <a:latin typeface="Times New Roman" panose="02020603050405020304" pitchFamily="18" charset="0"/>
                <a:cs typeface="Times New Roman" panose="02020603050405020304" pitchFamily="18" charset="0"/>
              </a:rPr>
              <a:t>Only 3 C-atoms of the benzene ring could be replaced with hydroxyl group. Only these 3 atoms should be highlighted in green</a:t>
            </a:r>
          </a:p>
          <a:p>
            <a:pPr marL="342900" indent="-342900">
              <a:buFont typeface="+mj-lt"/>
              <a:buAutoNum type="arabicParenR" startAt="29"/>
            </a:pPr>
            <a:r>
              <a:rPr lang="en-US" sz="1600" dirty="0" smtClean="0">
                <a:solidFill>
                  <a:srgbClr val="0000FF"/>
                </a:solidFill>
                <a:latin typeface="Times New Roman" panose="02020603050405020304" pitchFamily="18" charset="0"/>
                <a:cs typeface="Times New Roman" panose="02020603050405020304" pitchFamily="18" charset="0"/>
              </a:rPr>
              <a:t>Perform right-click over the name of positional fragment, select Exit Define Connections</a:t>
            </a:r>
          </a:p>
          <a:p>
            <a:pPr marL="342900" indent="-342900">
              <a:buFont typeface="+mj-lt"/>
              <a:buAutoNum type="arabicParenR" startAt="29"/>
            </a:pPr>
            <a:r>
              <a:rPr lang="en-US" sz="1600" dirty="0" smtClean="0">
                <a:solidFill>
                  <a:srgbClr val="0000FF"/>
                </a:solidFill>
                <a:latin typeface="Times New Roman" panose="02020603050405020304" pitchFamily="18" charset="0"/>
                <a:cs typeface="Times New Roman" panose="02020603050405020304" pitchFamily="18" charset="0"/>
              </a:rPr>
              <a:t>Click OK</a:t>
            </a:r>
          </a:p>
        </p:txBody>
      </p:sp>
      <p:sp>
        <p:nvSpPr>
          <p:cNvPr id="17"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14" name="Rounded Rectangular Callout 13"/>
          <p:cNvSpPr/>
          <p:nvPr/>
        </p:nvSpPr>
        <p:spPr bwMode="auto">
          <a:xfrm>
            <a:off x="4437426" y="4235269"/>
            <a:ext cx="565842" cy="442674"/>
          </a:xfrm>
          <a:prstGeom prst="wedgeRoundRectCallout">
            <a:avLst>
              <a:gd name="adj1" fmla="val 90368"/>
              <a:gd name="adj2" fmla="val 13381"/>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29</a:t>
            </a:r>
            <a:endParaRPr kumimoji="0" lang="en-US" sz="2000" b="1" i="0" u="none" strike="noStrike" cap="none" normalizeH="0" baseline="0" dirty="0" smtClean="0">
              <a:ln>
                <a:noFill/>
              </a:ln>
              <a:solidFill>
                <a:srgbClr val="0000FF"/>
              </a:solidFill>
              <a:effectLst/>
              <a:latin typeface="Arial" charset="0"/>
            </a:endParaRPr>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8648" y="2886885"/>
            <a:ext cx="2808223" cy="2210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ular Callout 15"/>
          <p:cNvSpPr/>
          <p:nvPr/>
        </p:nvSpPr>
        <p:spPr bwMode="auto">
          <a:xfrm>
            <a:off x="6925849" y="4206771"/>
            <a:ext cx="553684" cy="442674"/>
          </a:xfrm>
          <a:prstGeom prst="wedgeRoundRectCallout">
            <a:avLst>
              <a:gd name="adj1" fmla="val 140422"/>
              <a:gd name="adj2" fmla="val -15251"/>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27</a:t>
            </a:r>
            <a:endParaRPr kumimoji="0" lang="en-US" sz="2000" b="1" i="0" u="none" strike="noStrike" cap="none" normalizeH="0" baseline="0" dirty="0" smtClean="0">
              <a:ln>
                <a:noFill/>
              </a:ln>
              <a:solidFill>
                <a:srgbClr val="0000FF"/>
              </a:solidFill>
              <a:effectLst/>
              <a:latin typeface="Arial" charset="0"/>
            </a:endParaRPr>
          </a:p>
        </p:txBody>
      </p:sp>
      <p:sp>
        <p:nvSpPr>
          <p:cNvPr id="18" name="Rounded Rectangular Callout 17"/>
          <p:cNvSpPr/>
          <p:nvPr/>
        </p:nvSpPr>
        <p:spPr bwMode="auto">
          <a:xfrm>
            <a:off x="6925849" y="4206771"/>
            <a:ext cx="553684" cy="442674"/>
          </a:xfrm>
          <a:prstGeom prst="wedgeRoundRectCallout">
            <a:avLst>
              <a:gd name="adj1" fmla="val 120800"/>
              <a:gd name="adj2" fmla="val 33833"/>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30</a:t>
            </a:r>
            <a:endParaRPr kumimoji="0" lang="en-US" sz="2000" b="1" i="0" u="none" strike="noStrike" cap="none" normalizeH="0" baseline="0" dirty="0" smtClean="0">
              <a:ln>
                <a:noFill/>
              </a:ln>
              <a:solidFill>
                <a:srgbClr val="0000FF"/>
              </a:solidFill>
              <a:effectLst/>
              <a:latin typeface="Arial" charset="0"/>
            </a:endParaRPr>
          </a:p>
        </p:txBody>
      </p:sp>
      <p:pic>
        <p:nvPicPr>
          <p:cNvPr id="922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100"/>
          <a:stretch/>
        </p:blipFill>
        <p:spPr bwMode="auto">
          <a:xfrm>
            <a:off x="8749842" y="2308010"/>
            <a:ext cx="3355818" cy="2789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ular Callout 21"/>
          <p:cNvSpPr/>
          <p:nvPr/>
        </p:nvSpPr>
        <p:spPr bwMode="auto">
          <a:xfrm>
            <a:off x="11084546" y="4201457"/>
            <a:ext cx="565842" cy="442674"/>
          </a:xfrm>
          <a:prstGeom prst="wedgeRoundRectCallout">
            <a:avLst>
              <a:gd name="adj1" fmla="val -85632"/>
              <a:gd name="adj2" fmla="val 3587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31</a:t>
            </a:r>
            <a:endParaRPr kumimoji="0" lang="en-US" sz="2000" b="1" i="0" u="none" strike="noStrike" cap="none" normalizeH="0" baseline="0" dirty="0" smtClean="0">
              <a:ln>
                <a:noFill/>
              </a:ln>
              <a:solidFill>
                <a:srgbClr val="0000FF"/>
              </a:solidFill>
              <a:effectLst/>
              <a:latin typeface="Arial" charset="0"/>
            </a:endParaRPr>
          </a:p>
        </p:txBody>
      </p:sp>
      <p:sp>
        <p:nvSpPr>
          <p:cNvPr id="15" name="Rounded Rectangular Callout 14"/>
          <p:cNvSpPr/>
          <p:nvPr/>
        </p:nvSpPr>
        <p:spPr bwMode="auto">
          <a:xfrm>
            <a:off x="9427760" y="4926111"/>
            <a:ext cx="565842" cy="442674"/>
          </a:xfrm>
          <a:prstGeom prst="wedgeRoundRectCallout">
            <a:avLst>
              <a:gd name="adj1" fmla="val 87168"/>
              <a:gd name="adj2" fmla="val -56156"/>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32</a:t>
            </a:r>
            <a:endParaRPr kumimoji="0" lang="en-US" sz="2000" b="1" i="0" u="none" strike="noStrike" cap="none" normalizeH="0" baseline="0" dirty="0" smtClean="0">
              <a:ln>
                <a:noFill/>
              </a:ln>
              <a:solidFill>
                <a:srgbClr val="0000FF"/>
              </a:solidFill>
              <a:effectLst/>
              <a:latin typeface="Arial" charset="0"/>
            </a:endParaRPr>
          </a:p>
        </p:txBody>
      </p:sp>
      <p:sp>
        <p:nvSpPr>
          <p:cNvPr id="19" name="Rounded Rectangular Callout 18"/>
          <p:cNvSpPr/>
          <p:nvPr/>
        </p:nvSpPr>
        <p:spPr bwMode="auto">
          <a:xfrm>
            <a:off x="11084546" y="1829635"/>
            <a:ext cx="565842" cy="442674"/>
          </a:xfrm>
          <a:prstGeom prst="wedgeRoundRectCallout">
            <a:avLst>
              <a:gd name="adj1" fmla="val 64768"/>
              <a:gd name="adj2" fmla="val 89052"/>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33</a:t>
            </a:r>
            <a:endParaRPr kumimoji="0" lang="en-US" sz="2000" b="1" i="0" u="none" strike="noStrike" cap="none" normalizeH="0" baseline="0" dirty="0" smtClean="0">
              <a:ln>
                <a:noFill/>
              </a:ln>
              <a:solidFill>
                <a:srgbClr val="0000FF"/>
              </a:solidFill>
              <a:effectLst/>
              <a:latin typeface="Arial" charset="0"/>
            </a:endParaRPr>
          </a:p>
        </p:txBody>
      </p:sp>
      <p:sp>
        <p:nvSpPr>
          <p:cNvPr id="20" name="Slide Number Placeholder 2"/>
          <p:cNvSpPr txBox="1">
            <a:spLocks/>
          </p:cNvSpPr>
          <p:nvPr/>
        </p:nvSpPr>
        <p:spPr bwMode="auto">
          <a:xfrm>
            <a:off x="9308869" y="6372975"/>
            <a:ext cx="27432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6ECB4DA1-AAF3-46A1-BEDF-F74576CEC777}" type="slidenum">
              <a:rPr lang="bg-BG" altLang="en-US" sz="1400" smtClean="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27</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80057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08" y="1341036"/>
            <a:ext cx="4008822" cy="2879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Visualization of generated metabolites</a:t>
            </a:r>
            <a:endParaRPr lang="en-US"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26336" y="5102286"/>
            <a:ext cx="9452834" cy="1077218"/>
          </a:xfrm>
          <a:prstGeom prst="rect">
            <a:avLst/>
          </a:prstGeom>
          <a:solidFill>
            <a:schemeClr val="bg1"/>
          </a:solidFill>
        </p:spPr>
        <p:txBody>
          <a:bodyPr wrap="square" rtlCol="0">
            <a:spAutoFit/>
          </a:bodyPr>
          <a:lstStyle/>
          <a:p>
            <a:pPr marL="342900" indent="-342900">
              <a:buFont typeface="+mj-lt"/>
              <a:buAutoNum type="arabicParenR" startAt="34"/>
            </a:pPr>
            <a:r>
              <a:rPr lang="en-US" sz="1600" dirty="0" smtClean="0">
                <a:solidFill>
                  <a:srgbClr val="0000FF"/>
                </a:solidFill>
                <a:latin typeface="Times New Roman" panose="02020603050405020304" pitchFamily="18" charset="0"/>
                <a:cs typeface="Times New Roman" panose="02020603050405020304" pitchFamily="18" charset="0"/>
              </a:rPr>
              <a:t>Click </a:t>
            </a:r>
            <a:r>
              <a:rPr lang="en-US" sz="1600" b="1" dirty="0" smtClean="0">
                <a:solidFill>
                  <a:srgbClr val="0000FF"/>
                </a:solidFill>
                <a:latin typeface="Times New Roman" panose="02020603050405020304" pitchFamily="18" charset="0"/>
                <a:cs typeface="Times New Roman" panose="02020603050405020304" pitchFamily="18" charset="0"/>
              </a:rPr>
              <a:t>Post Changes</a:t>
            </a:r>
          </a:p>
          <a:p>
            <a:pPr marL="342900" indent="-342900">
              <a:buFont typeface="+mj-lt"/>
              <a:buAutoNum type="arabicParenR" startAt="34"/>
            </a:pPr>
            <a:r>
              <a:rPr lang="en-US" sz="1600" dirty="0" smtClean="0">
                <a:solidFill>
                  <a:srgbClr val="0000FF"/>
                </a:solidFill>
                <a:latin typeface="Times New Roman" panose="02020603050405020304" pitchFamily="18" charset="0"/>
                <a:cs typeface="Times New Roman" panose="02020603050405020304" pitchFamily="18" charset="0"/>
              </a:rPr>
              <a:t>Metabolite I appears</a:t>
            </a:r>
          </a:p>
          <a:p>
            <a:pPr marL="342900" indent="-342900">
              <a:buFont typeface="+mj-lt"/>
              <a:buAutoNum type="arabicParenR" startAt="34"/>
            </a:pPr>
            <a:r>
              <a:rPr lang="en-US" sz="1600" dirty="0" smtClean="0">
                <a:solidFill>
                  <a:srgbClr val="0000FF"/>
                </a:solidFill>
                <a:latin typeface="Times New Roman" panose="02020603050405020304" pitchFamily="18" charset="0"/>
                <a:cs typeface="Times New Roman" panose="02020603050405020304" pitchFamily="18" charset="0"/>
              </a:rPr>
              <a:t>Right-click over the metabolite and select </a:t>
            </a:r>
            <a:r>
              <a:rPr lang="en-US" sz="1600" i="1" dirty="0" smtClean="0">
                <a:solidFill>
                  <a:srgbClr val="0000FF"/>
                </a:solidFill>
                <a:latin typeface="Times New Roman" panose="02020603050405020304" pitchFamily="18" charset="0"/>
                <a:cs typeface="Times New Roman" panose="02020603050405020304" pitchFamily="18" charset="0"/>
              </a:rPr>
              <a:t>Display individual structures</a:t>
            </a:r>
          </a:p>
          <a:p>
            <a:pPr marL="342900" indent="-342900">
              <a:buFont typeface="+mj-lt"/>
              <a:buAutoNum type="arabicParenR" startAt="34"/>
            </a:pPr>
            <a:r>
              <a:rPr lang="en-US" sz="1600" dirty="0" smtClean="0">
                <a:solidFill>
                  <a:srgbClr val="0000FF"/>
                </a:solidFill>
                <a:latin typeface="Times New Roman" panose="02020603050405020304" pitchFamily="18" charset="0"/>
                <a:cs typeface="Times New Roman" panose="02020603050405020304" pitchFamily="18" charset="0"/>
              </a:rPr>
              <a:t>All possible positional isomers are visualized</a:t>
            </a:r>
          </a:p>
        </p:txBody>
      </p:sp>
      <p:sp>
        <p:nvSpPr>
          <p:cNvPr id="17"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14" name="Rounded Rectangular Callout 13"/>
          <p:cNvSpPr/>
          <p:nvPr/>
        </p:nvSpPr>
        <p:spPr bwMode="auto">
          <a:xfrm>
            <a:off x="2844017" y="3551429"/>
            <a:ext cx="565842" cy="442674"/>
          </a:xfrm>
          <a:prstGeom prst="wedgeRoundRectCallout">
            <a:avLst>
              <a:gd name="adj1" fmla="val 88768"/>
              <a:gd name="adj2" fmla="val -11161"/>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34</a:t>
            </a:r>
            <a:endParaRPr kumimoji="0" lang="en-US" sz="2000" b="1" i="0" u="none" strike="noStrike" cap="none" normalizeH="0" baseline="0" dirty="0" smtClean="0">
              <a:ln>
                <a:noFill/>
              </a:ln>
              <a:solidFill>
                <a:srgbClr val="0000FF"/>
              </a:solidFill>
              <a:effectLst/>
              <a:latin typeface="Arial"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876" y="1126835"/>
            <a:ext cx="6097979" cy="3908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ular Callout 21"/>
          <p:cNvSpPr/>
          <p:nvPr/>
        </p:nvSpPr>
        <p:spPr bwMode="auto">
          <a:xfrm>
            <a:off x="5699155" y="4232213"/>
            <a:ext cx="565842" cy="442674"/>
          </a:xfrm>
          <a:prstGeom prst="wedgeRoundRectCallout">
            <a:avLst>
              <a:gd name="adj1" fmla="val 99968"/>
              <a:gd name="adj2" fmla="val 3155"/>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35</a:t>
            </a:r>
            <a:endParaRPr kumimoji="0" lang="en-US" sz="2000" b="1" i="0" u="none" strike="noStrike" cap="none" normalizeH="0" baseline="0" dirty="0" smtClean="0">
              <a:ln>
                <a:noFill/>
              </a:ln>
              <a:solidFill>
                <a:srgbClr val="0000FF"/>
              </a:solidFill>
              <a:effectLst/>
              <a:latin typeface="Arial" charset="0"/>
            </a:endParaRP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730" y="4725761"/>
            <a:ext cx="1704080" cy="1206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ular Callout 14"/>
          <p:cNvSpPr/>
          <p:nvPr/>
        </p:nvSpPr>
        <p:spPr bwMode="auto">
          <a:xfrm>
            <a:off x="8202439" y="5198221"/>
            <a:ext cx="565842" cy="442674"/>
          </a:xfrm>
          <a:prstGeom prst="wedgeRoundRectCallout">
            <a:avLst>
              <a:gd name="adj1" fmla="val 27968"/>
              <a:gd name="adj2" fmla="val -8069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36</a:t>
            </a:r>
            <a:endParaRPr kumimoji="0" lang="en-US" sz="2000" b="1" i="0" u="none" strike="noStrike" cap="none" normalizeH="0" baseline="0" dirty="0" smtClean="0">
              <a:ln>
                <a:noFill/>
              </a:ln>
              <a:solidFill>
                <a:srgbClr val="0000FF"/>
              </a:solidFill>
              <a:effectLst/>
              <a:latin typeface="Arial" charset="0"/>
            </a:endParaRPr>
          </a:p>
        </p:txBody>
      </p:sp>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770" y="2633093"/>
            <a:ext cx="4071890" cy="1587596"/>
          </a:xfrm>
          <a:prstGeom prst="rect">
            <a:avLst/>
          </a:prstGeom>
          <a:noFill/>
          <a:ln w="2857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19" name="Rounded Rectangular Callout 18"/>
          <p:cNvSpPr/>
          <p:nvPr/>
        </p:nvSpPr>
        <p:spPr bwMode="auto">
          <a:xfrm>
            <a:off x="10815205" y="1985195"/>
            <a:ext cx="565842" cy="442674"/>
          </a:xfrm>
          <a:prstGeom prst="wedgeRoundRectCallout">
            <a:avLst>
              <a:gd name="adj1" fmla="val -92032"/>
              <a:gd name="adj2" fmla="val 97233"/>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37</a:t>
            </a:r>
            <a:endParaRPr kumimoji="0" lang="en-US" sz="2000" b="1" i="0" u="none" strike="noStrike" cap="none" normalizeH="0" baseline="0" dirty="0" smtClean="0">
              <a:ln>
                <a:noFill/>
              </a:ln>
              <a:solidFill>
                <a:srgbClr val="0000FF"/>
              </a:solidFill>
              <a:effectLst/>
              <a:latin typeface="Arial" charset="0"/>
            </a:endParaRPr>
          </a:p>
        </p:txBody>
      </p:sp>
      <p:sp>
        <p:nvSpPr>
          <p:cNvPr id="2" name="Right Arrow 1"/>
          <p:cNvSpPr/>
          <p:nvPr/>
        </p:nvSpPr>
        <p:spPr bwMode="auto">
          <a:xfrm>
            <a:off x="4255129" y="3601515"/>
            <a:ext cx="2127563" cy="269094"/>
          </a:xfrm>
          <a:prstGeom prst="rightArrow">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Bent-Up Arrow 2"/>
          <p:cNvSpPr/>
          <p:nvPr/>
        </p:nvSpPr>
        <p:spPr bwMode="auto">
          <a:xfrm>
            <a:off x="8981039" y="4366349"/>
            <a:ext cx="698132" cy="668667"/>
          </a:xfrm>
          <a:prstGeom prst="bentUpArrow">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fontAlgn="base">
              <a:spcBef>
                <a:spcPct val="0"/>
              </a:spcBef>
              <a:spcAft>
                <a:spcPct val="0"/>
              </a:spcAft>
            </a:pPr>
            <a:endParaRPr lang="en-US">
              <a:latin typeface="Arial" charset="0"/>
            </a:endParaRPr>
          </a:p>
        </p:txBody>
      </p:sp>
      <p:sp>
        <p:nvSpPr>
          <p:cNvPr id="18"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28</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141780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2" name="TextBox 1"/>
          <p:cNvSpPr txBox="1"/>
          <p:nvPr/>
        </p:nvSpPr>
        <p:spPr>
          <a:xfrm>
            <a:off x="4007430" y="863674"/>
            <a:ext cx="3331676" cy="369332"/>
          </a:xfrm>
          <a:prstGeom prst="rect">
            <a:avLst/>
          </a:prstGeom>
          <a:noFill/>
        </p:spPr>
        <p:txBody>
          <a:bodyPr wrap="square" rtlCol="0">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Documented metabolic map</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863" y="1381925"/>
            <a:ext cx="5727945" cy="441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6048" y="5897521"/>
            <a:ext cx="11343992"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Vickers. S et.al</a:t>
            </a:r>
            <a:r>
              <a:rPr lang="en-US" sz="1200" dirty="0" smtClean="0">
                <a:latin typeface="Times New Roman" panose="02020603050405020304" pitchFamily="18" charset="0"/>
                <a:cs typeface="Times New Roman" panose="02020603050405020304" pitchFamily="18" charset="0"/>
              </a:rPr>
              <a:t>. The metabolic disposition of (S)-2-(3-tert-Butylamino-2-hydroxypropoxy)-3-cyanopyridine in rats, dogs, and humans. Drug Metabolism and Disposition, Vol,8, No3. 1980.</a:t>
            </a:r>
            <a:endParaRPr lang="en-US" sz="1200" dirty="0">
              <a:latin typeface="Times New Roman" panose="02020603050405020304" pitchFamily="18" charset="0"/>
              <a:cs typeface="Times New Roman" panose="02020603050405020304" pitchFamily="18" charset="0"/>
            </a:endParaRPr>
          </a:p>
        </p:txBody>
      </p:sp>
      <p:sp>
        <p:nvSpPr>
          <p:cNvPr id="4" name="Rounded Rectangle 3"/>
          <p:cNvSpPr/>
          <p:nvPr/>
        </p:nvSpPr>
        <p:spPr bwMode="auto">
          <a:xfrm>
            <a:off x="3044863" y="1600955"/>
            <a:ext cx="1807794" cy="905346"/>
          </a:xfrm>
          <a:prstGeom prst="roundRect">
            <a:avLst/>
          </a:prstGeom>
          <a:no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ounded Rectangle 8"/>
          <p:cNvSpPr/>
          <p:nvPr/>
        </p:nvSpPr>
        <p:spPr bwMode="auto">
          <a:xfrm>
            <a:off x="4988459" y="1608500"/>
            <a:ext cx="1937241" cy="905346"/>
          </a:xfrm>
          <a:prstGeom prst="roundRect">
            <a:avLst/>
          </a:prstGeom>
          <a:no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ounded Rectangle 10"/>
          <p:cNvSpPr/>
          <p:nvPr/>
        </p:nvSpPr>
        <p:spPr bwMode="auto">
          <a:xfrm>
            <a:off x="6281417" y="4360753"/>
            <a:ext cx="1690099" cy="905346"/>
          </a:xfrm>
          <a:prstGeom prst="roundRect">
            <a:avLst/>
          </a:prstGeom>
          <a:solidFill>
            <a:srgbClr val="92D050">
              <a:alpha val="44000"/>
            </a:srgbClr>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5492426" y="1244966"/>
            <a:ext cx="832818" cy="400110"/>
          </a:xfrm>
          <a:prstGeom prst="rect">
            <a:avLst/>
          </a:prstGeom>
          <a:noFill/>
        </p:spPr>
        <p:txBody>
          <a:bodyPr wrap="square" rtlCol="0">
            <a:spAutoFit/>
          </a:bodyPr>
          <a:lstStyle/>
          <a:p>
            <a:r>
              <a:rPr lang="en-US" sz="2000" dirty="0" smtClean="0">
                <a:solidFill>
                  <a:srgbClr val="0000FF"/>
                </a:solidFill>
                <a:latin typeface="Times New Roman" panose="02020603050405020304" pitchFamily="18" charset="0"/>
                <a:cs typeface="Times New Roman" panose="02020603050405020304" pitchFamily="18" charset="0"/>
              </a:rPr>
              <a:t>III</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36192" y="1181870"/>
            <a:ext cx="832818" cy="400110"/>
          </a:xfrm>
          <a:prstGeom prst="rect">
            <a:avLst/>
          </a:prstGeom>
          <a:noFill/>
        </p:spPr>
        <p:txBody>
          <a:bodyPr wrap="square" rtlCol="0">
            <a:spAutoFit/>
          </a:bodyPr>
          <a:lstStyle/>
          <a:p>
            <a:r>
              <a:rPr lang="en-US" sz="2000" dirty="0" smtClean="0">
                <a:solidFill>
                  <a:srgbClr val="0000FF"/>
                </a:solidFill>
                <a:latin typeface="Times New Roman" panose="02020603050405020304" pitchFamily="18" charset="0"/>
                <a:cs typeface="Times New Roman" panose="02020603050405020304" pitchFamily="18" charset="0"/>
              </a:rPr>
              <a:t>II</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710057" y="3899254"/>
            <a:ext cx="832818" cy="400110"/>
          </a:xfrm>
          <a:prstGeom prst="rect">
            <a:avLst/>
          </a:prstGeom>
          <a:noFill/>
        </p:spPr>
        <p:txBody>
          <a:bodyPr wrap="square" rtlCol="0">
            <a:spAutoFit/>
          </a:bodyPr>
          <a:lstStyle/>
          <a:p>
            <a:r>
              <a:rPr lang="en-US" sz="2000" dirty="0" smtClean="0">
                <a:solidFill>
                  <a:srgbClr val="0000FF"/>
                </a:solidFill>
                <a:latin typeface="Times New Roman" panose="02020603050405020304" pitchFamily="18" charset="0"/>
                <a:cs typeface="Times New Roman" panose="02020603050405020304" pitchFamily="18" charset="0"/>
              </a:rPr>
              <a:t>I</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8119782" y="4628760"/>
            <a:ext cx="3631616" cy="369332"/>
          </a:xfrm>
          <a:prstGeom prst="rect">
            <a:avLst/>
          </a:prstGeom>
          <a:noFill/>
        </p:spPr>
        <p:txBody>
          <a:bodyPr wrap="square" rtlCol="0">
            <a:spAutoFit/>
          </a:bodyPr>
          <a:lstStyle/>
          <a:p>
            <a:r>
              <a:rPr lang="en-US" b="1" dirty="0" smtClean="0">
                <a:solidFill>
                  <a:srgbClr val="00B050"/>
                </a:solidFill>
                <a:latin typeface="Times New Roman" panose="02020603050405020304" pitchFamily="18" charset="0"/>
                <a:cs typeface="Times New Roman" panose="02020603050405020304" pitchFamily="18" charset="0"/>
              </a:rPr>
              <a:t>Metabolite I is ready</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15"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29</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8406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1200152" y="107951"/>
            <a:ext cx="969644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GB" altLang="en-US" sz="2800" b="1" dirty="0">
                <a:latin typeface="Times New Roman" panose="02020603050405020304" pitchFamily="18" charset="0"/>
                <a:ea typeface="Tahoma" panose="020B0604030504040204" pitchFamily="34" charset="0"/>
                <a:cs typeface="Times New Roman" panose="02020603050405020304" pitchFamily="18" charset="0"/>
              </a:rPr>
              <a:t>Outlook</a:t>
            </a:r>
          </a:p>
        </p:txBody>
      </p:sp>
      <p:sp>
        <p:nvSpPr>
          <p:cNvPr id="4100" name="TextBox 1"/>
          <p:cNvSpPr txBox="1">
            <a:spLocks noChangeArrowheads="1"/>
          </p:cNvSpPr>
          <p:nvPr/>
        </p:nvSpPr>
        <p:spPr bwMode="auto">
          <a:xfrm>
            <a:off x="239184" y="1124903"/>
            <a:ext cx="11618383"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14350" indent="-514350" algn="just">
              <a:lnSpc>
                <a:spcPct val="115000"/>
              </a:lnSpc>
              <a:spcBef>
                <a:spcPts val="1200"/>
              </a:spcBef>
              <a:buFont typeface="+mj-lt"/>
              <a:buAutoNum type="romanUcPeriod"/>
            </a:pPr>
            <a:r>
              <a:rPr lang="en-US" altLang="en-US" sz="24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Aim of this presentation</a:t>
            </a:r>
            <a:endParaRPr lang="en-US" alt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marL="514350" indent="-514350" algn="just">
              <a:lnSpc>
                <a:spcPct val="115000"/>
              </a:lnSpc>
              <a:spcBef>
                <a:spcPts val="1200"/>
              </a:spcBef>
              <a:buFont typeface="+mj-lt"/>
              <a:buAutoNum type="romanUcPeriod"/>
            </a:pPr>
            <a:r>
              <a:rPr lang="en-US" alt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Basic functionalities &amp; Overview of the 2D editor - refreshment</a:t>
            </a:r>
          </a:p>
          <a:p>
            <a:pPr marL="514350" indent="-514350" algn="just" eaLnBrk="1" hangingPunct="1">
              <a:lnSpc>
                <a:spcPct val="115000"/>
              </a:lnSpc>
              <a:spcBef>
                <a:spcPts val="1200"/>
              </a:spcBef>
              <a:buFont typeface="+mj-lt"/>
              <a:buAutoNum type="romanUcPeriod"/>
            </a:pPr>
            <a:r>
              <a:rPr lang="en-US" altLang="en-US"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What is Common fragment – definition  </a:t>
            </a:r>
          </a:p>
          <a:p>
            <a:pPr marL="514350" indent="-514350" algn="just" eaLnBrk="1" hangingPunct="1">
              <a:lnSpc>
                <a:spcPct val="115000"/>
              </a:lnSpc>
              <a:spcBef>
                <a:spcPts val="1200"/>
              </a:spcBef>
              <a:buFont typeface="+mj-lt"/>
              <a:buAutoNum type="romanUcPeriod"/>
            </a:pPr>
            <a:r>
              <a:rPr lang="en-US" altLang="en-US"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Types common fragments</a:t>
            </a:r>
            <a:endParaRPr lang="en-US" alt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marL="514350" indent="-514350" algn="just" eaLnBrk="1" hangingPunct="1">
              <a:lnSpc>
                <a:spcPct val="115000"/>
              </a:lnSpc>
              <a:spcBef>
                <a:spcPts val="1200"/>
              </a:spcBef>
              <a:buFont typeface="+mj-lt"/>
              <a:buAutoNum type="romanUcPeriod"/>
            </a:pPr>
            <a:r>
              <a:rPr lang="en-US" altLang="en-US"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Practical examples</a:t>
            </a:r>
            <a:endParaRPr lang="en-US" alt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spcBef>
                  <a:spcPct val="0"/>
                </a:spcBef>
                <a:buFontTx/>
                <a:buNone/>
              </a:pPr>
              <a:t>3</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201947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2" name="TextBox 1"/>
          <p:cNvSpPr txBox="1"/>
          <p:nvPr/>
        </p:nvSpPr>
        <p:spPr>
          <a:xfrm>
            <a:off x="4007430" y="863674"/>
            <a:ext cx="3331676" cy="369332"/>
          </a:xfrm>
          <a:prstGeom prst="rect">
            <a:avLst/>
          </a:prstGeom>
          <a:noFill/>
        </p:spPr>
        <p:txBody>
          <a:bodyPr wrap="square" rtlCol="0">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Documented metabolic map</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863" y="1381925"/>
            <a:ext cx="5727945" cy="441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6048" y="5897521"/>
            <a:ext cx="11343992"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Vickers. S et.al</a:t>
            </a:r>
            <a:r>
              <a:rPr lang="en-US" sz="1200" dirty="0" smtClean="0">
                <a:latin typeface="Times New Roman" panose="02020603050405020304" pitchFamily="18" charset="0"/>
                <a:cs typeface="Times New Roman" panose="02020603050405020304" pitchFamily="18" charset="0"/>
              </a:rPr>
              <a:t>. The metabolic disposition of (S)-2-(3-tert-Butylamino-2-hydroxypropoxy)-3-cyanopyridine in rats, dogs, and humans. Drug Metabolism and Disposition, Vol,8, No3. 1980.</a:t>
            </a:r>
            <a:endParaRPr lang="en-US" sz="1200" dirty="0">
              <a:latin typeface="Times New Roman" panose="02020603050405020304" pitchFamily="18" charset="0"/>
              <a:cs typeface="Times New Roman" panose="02020603050405020304" pitchFamily="18" charset="0"/>
            </a:endParaRPr>
          </a:p>
        </p:txBody>
      </p:sp>
      <p:sp>
        <p:nvSpPr>
          <p:cNvPr id="4" name="Rounded Rectangle 3"/>
          <p:cNvSpPr/>
          <p:nvPr/>
        </p:nvSpPr>
        <p:spPr bwMode="auto">
          <a:xfrm>
            <a:off x="3044863" y="1600955"/>
            <a:ext cx="1807794" cy="905346"/>
          </a:xfrm>
          <a:prstGeom prst="roundRect">
            <a:avLst/>
          </a:prstGeom>
          <a:no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3336192" y="1181870"/>
            <a:ext cx="832818" cy="400110"/>
          </a:xfrm>
          <a:prstGeom prst="rect">
            <a:avLst/>
          </a:prstGeom>
          <a:noFill/>
        </p:spPr>
        <p:txBody>
          <a:bodyPr wrap="square" rtlCol="0">
            <a:spAutoFit/>
          </a:bodyPr>
          <a:lstStyle/>
          <a:p>
            <a:r>
              <a:rPr lang="en-US" sz="2000" dirty="0" smtClean="0">
                <a:solidFill>
                  <a:srgbClr val="0000FF"/>
                </a:solidFill>
                <a:latin typeface="Times New Roman" panose="02020603050405020304" pitchFamily="18" charset="0"/>
                <a:cs typeface="Times New Roman" panose="02020603050405020304" pitchFamily="18" charset="0"/>
              </a:rPr>
              <a:t>II</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2082" y="1581980"/>
            <a:ext cx="2942781" cy="1754326"/>
          </a:xfrm>
          <a:prstGeom prst="rect">
            <a:avLst/>
          </a:prstGeom>
          <a:noFill/>
        </p:spPr>
        <p:txBody>
          <a:bodyPr wrap="square" rtlCol="0">
            <a:spAutoFit/>
          </a:bodyPr>
          <a:lstStyle/>
          <a:p>
            <a:r>
              <a:rPr lang="en-US" dirty="0">
                <a:solidFill>
                  <a:srgbClr val="0000FF"/>
                </a:solidFill>
                <a:latin typeface="Times New Roman" panose="02020603050405020304" pitchFamily="18" charset="0"/>
                <a:cs typeface="Times New Roman" panose="02020603050405020304" pitchFamily="18" charset="0"/>
              </a:rPr>
              <a:t>For definition of Metabolite II </a:t>
            </a:r>
            <a:r>
              <a:rPr lang="en-US" dirty="0" smtClean="0">
                <a:solidFill>
                  <a:srgbClr val="0000FF"/>
                </a:solidFill>
                <a:latin typeface="Times New Roman" panose="02020603050405020304" pitchFamily="18" charset="0"/>
                <a:cs typeface="Times New Roman" panose="02020603050405020304" pitchFamily="18" charset="0"/>
              </a:rPr>
              <a:t>the already defined positional </a:t>
            </a:r>
            <a:r>
              <a:rPr lang="en-US" dirty="0">
                <a:solidFill>
                  <a:srgbClr val="0000FF"/>
                </a:solidFill>
                <a:latin typeface="Times New Roman" panose="02020603050405020304" pitchFamily="18" charset="0"/>
                <a:cs typeface="Times New Roman" panose="02020603050405020304" pitchFamily="18" charset="0"/>
              </a:rPr>
              <a:t>fragment </a:t>
            </a:r>
            <a:r>
              <a:rPr lang="en-US" dirty="0" smtClean="0">
                <a:solidFill>
                  <a:srgbClr val="0000FF"/>
                </a:solidFill>
                <a:latin typeface="Times New Roman" panose="02020603050405020304" pitchFamily="18" charset="0"/>
                <a:cs typeface="Times New Roman" panose="02020603050405020304" pitchFamily="18" charset="0"/>
              </a:rPr>
              <a:t>for </a:t>
            </a:r>
            <a:r>
              <a:rPr lang="en-US" dirty="0">
                <a:solidFill>
                  <a:srgbClr val="0000FF"/>
                </a:solidFill>
                <a:latin typeface="Times New Roman" panose="02020603050405020304" pitchFamily="18" charset="0"/>
                <a:cs typeface="Times New Roman" panose="02020603050405020304" pitchFamily="18" charset="0"/>
              </a:rPr>
              <a:t>M</a:t>
            </a:r>
            <a:r>
              <a:rPr lang="en-US" dirty="0" smtClean="0">
                <a:solidFill>
                  <a:srgbClr val="0000FF"/>
                </a:solidFill>
                <a:latin typeface="Times New Roman" panose="02020603050405020304" pitchFamily="18" charset="0"/>
                <a:cs typeface="Times New Roman" panose="02020603050405020304" pitchFamily="18" charset="0"/>
              </a:rPr>
              <a:t>etabolite I will </a:t>
            </a:r>
            <a:r>
              <a:rPr lang="en-US" dirty="0">
                <a:solidFill>
                  <a:srgbClr val="0000FF"/>
                </a:solidFill>
                <a:latin typeface="Times New Roman" panose="02020603050405020304" pitchFamily="18" charset="0"/>
                <a:cs typeface="Times New Roman" panose="02020603050405020304" pitchFamily="18" charset="0"/>
              </a:rPr>
              <a:t>be </a:t>
            </a:r>
            <a:r>
              <a:rPr lang="en-US" dirty="0" smtClean="0">
                <a:solidFill>
                  <a:srgbClr val="0000FF"/>
                </a:solidFill>
                <a:latin typeface="Times New Roman" panose="02020603050405020304" pitchFamily="18" charset="0"/>
                <a:cs typeface="Times New Roman" panose="02020603050405020304" pitchFamily="18" charset="0"/>
              </a:rPr>
              <a:t>used. Sequence of steps are given on slides #31-33.</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11"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30</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9941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
          <p:cNvSpPr txBox="1">
            <a:spLocks/>
          </p:cNvSpPr>
          <p:nvPr/>
        </p:nvSpPr>
        <p:spPr bwMode="auto">
          <a:xfrm>
            <a:off x="9308869" y="6372975"/>
            <a:ext cx="27432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6ECB4DA1-AAF3-46A1-BEDF-F74576CEC777}" type="slidenum">
              <a:rPr lang="bg-BG" altLang="en-US" sz="1400" smtClean="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31</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40" y="1485670"/>
            <a:ext cx="7100935" cy="444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94E4950-6EB3-4C4B-B5FE-21A7D35826C3}" type="slidenum">
              <a:rPr lang="bg-BG" altLang="en-US" sz="1200">
                <a:solidFill>
                  <a:srgbClr val="898989"/>
                </a:solidFill>
              </a:rPr>
              <a:pPr>
                <a:spcBef>
                  <a:spcPct val="0"/>
                </a:spcBef>
                <a:buFontTx/>
                <a:buNone/>
              </a:pPr>
              <a:t>31</a:t>
            </a:fld>
            <a:endParaRPr lang="bg-BG" altLang="en-US" sz="1200" dirty="0">
              <a:solidFill>
                <a:srgbClr val="898989"/>
              </a:solidFill>
            </a:endParaRPr>
          </a:p>
        </p:txBody>
      </p:sp>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common </a:t>
            </a:r>
            <a:r>
              <a:rPr lang="en-US" b="1" dirty="0" smtClean="0">
                <a:latin typeface="Times New Roman" panose="02020603050405020304" pitchFamily="18" charset="0"/>
                <a:cs typeface="Times New Roman" panose="02020603050405020304" pitchFamily="18" charset="0"/>
              </a:rPr>
              <a:t>fragment (</a:t>
            </a:r>
            <a:r>
              <a:rPr lang="en-US" b="1" dirty="0" smtClean="0">
                <a:latin typeface="Times New Roman" panose="02020603050405020304" pitchFamily="18" charset="0"/>
                <a:cs typeface="Times New Roman" panose="02020603050405020304" pitchFamily="18" charset="0"/>
              </a:rPr>
              <a:t>1)</a:t>
            </a:r>
            <a:endParaRPr lang="en-US" b="1" dirty="0">
              <a:latin typeface="Times New Roman" panose="02020603050405020304" pitchFamily="18" charset="0"/>
              <a:cs typeface="Times New Roman" panose="02020603050405020304" pitchFamily="18"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300" y="1939591"/>
            <a:ext cx="5065463" cy="423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bwMode="auto">
          <a:xfrm>
            <a:off x="1136210" y="1093475"/>
            <a:ext cx="371192" cy="434935"/>
          </a:xfrm>
          <a:prstGeom prst="wedgeRoundRectCallout">
            <a:avLst>
              <a:gd name="adj1" fmla="val -83876"/>
              <a:gd name="adj2" fmla="val 6494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2</a:t>
            </a:r>
            <a:endParaRPr kumimoji="0" lang="en-US" sz="2000" b="1" i="0" u="none" strike="noStrike" cap="none" normalizeH="0" baseline="0" dirty="0" smtClean="0">
              <a:ln>
                <a:noFill/>
              </a:ln>
              <a:solidFill>
                <a:srgbClr val="0000FF"/>
              </a:solidFill>
              <a:effectLst/>
              <a:latin typeface="Arial" charset="0"/>
            </a:endParaRPr>
          </a:p>
        </p:txBody>
      </p:sp>
      <p:sp>
        <p:nvSpPr>
          <p:cNvPr id="19" name="Rounded Rectangular Callout 18"/>
          <p:cNvSpPr/>
          <p:nvPr/>
        </p:nvSpPr>
        <p:spPr bwMode="auto">
          <a:xfrm>
            <a:off x="4760613" y="4722365"/>
            <a:ext cx="371192" cy="434935"/>
          </a:xfrm>
          <a:prstGeom prst="wedgeRoundRectCallout">
            <a:avLst>
              <a:gd name="adj1" fmla="val 86856"/>
              <a:gd name="adj2" fmla="val 100334"/>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3</a:t>
            </a:r>
            <a:endParaRPr kumimoji="0" lang="en-US" sz="2000" b="1" i="0" u="none" strike="noStrike" cap="none" normalizeH="0" baseline="0" dirty="0" smtClean="0">
              <a:ln>
                <a:noFill/>
              </a:ln>
              <a:solidFill>
                <a:srgbClr val="0000FF"/>
              </a:solidFill>
              <a:effectLst/>
              <a:latin typeface="Arial"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14" name="Rounded Rectangular Callout 13"/>
          <p:cNvSpPr/>
          <p:nvPr/>
        </p:nvSpPr>
        <p:spPr bwMode="auto">
          <a:xfrm>
            <a:off x="3548957" y="2247490"/>
            <a:ext cx="371192" cy="365760"/>
          </a:xfrm>
          <a:prstGeom prst="wedgeRoundRectCallout">
            <a:avLst>
              <a:gd name="adj1" fmla="val -83876"/>
              <a:gd name="adj2" fmla="val 6494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a:t>
            </a:r>
          </a:p>
        </p:txBody>
      </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242" y="1664212"/>
            <a:ext cx="6398491" cy="327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ounded Rectangular Callout 19"/>
          <p:cNvSpPr/>
          <p:nvPr/>
        </p:nvSpPr>
        <p:spPr bwMode="auto">
          <a:xfrm>
            <a:off x="7330278" y="2286222"/>
            <a:ext cx="371192" cy="434935"/>
          </a:xfrm>
          <a:prstGeom prst="wedgeRoundRectCallout">
            <a:avLst>
              <a:gd name="adj1" fmla="val -83876"/>
              <a:gd name="adj2" fmla="val 6494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4</a:t>
            </a:r>
            <a:endParaRPr kumimoji="0" lang="en-US" sz="2000" b="1" i="0" u="none" strike="noStrike" cap="none" normalizeH="0" baseline="0" dirty="0" smtClean="0">
              <a:ln>
                <a:noFill/>
              </a:ln>
              <a:solidFill>
                <a:srgbClr val="0000FF"/>
              </a:solidFill>
              <a:effectLst/>
              <a:latin typeface="Arial" charset="0"/>
            </a:endParaRPr>
          </a:p>
        </p:txBody>
      </p:sp>
      <p:sp>
        <p:nvSpPr>
          <p:cNvPr id="21" name="Rounded Rectangular Callout 20"/>
          <p:cNvSpPr/>
          <p:nvPr/>
        </p:nvSpPr>
        <p:spPr bwMode="auto">
          <a:xfrm>
            <a:off x="7528342" y="3272910"/>
            <a:ext cx="371192" cy="434935"/>
          </a:xfrm>
          <a:prstGeom prst="wedgeRoundRectCallout">
            <a:avLst>
              <a:gd name="adj1" fmla="val -135096"/>
              <a:gd name="adj2" fmla="val -3288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5</a:t>
            </a:r>
            <a:endParaRPr kumimoji="0" lang="en-US" sz="2000" b="1" i="0" u="none" strike="noStrike" cap="none" normalizeH="0" baseline="0" dirty="0" smtClean="0">
              <a:ln>
                <a:noFill/>
              </a:ln>
              <a:solidFill>
                <a:srgbClr val="0000FF"/>
              </a:solidFill>
              <a:effectLst/>
              <a:latin typeface="Arial" charset="0"/>
            </a:endParaRPr>
          </a:p>
        </p:txBody>
      </p:sp>
      <p:sp>
        <p:nvSpPr>
          <p:cNvPr id="18" name="Rounded Rectangular Callout 17"/>
          <p:cNvSpPr/>
          <p:nvPr/>
        </p:nvSpPr>
        <p:spPr bwMode="auto">
          <a:xfrm>
            <a:off x="7531745" y="4131481"/>
            <a:ext cx="371192" cy="434935"/>
          </a:xfrm>
          <a:prstGeom prst="wedgeRoundRectCallout">
            <a:avLst>
              <a:gd name="adj1" fmla="val -135096"/>
              <a:gd name="adj2" fmla="val -3288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6</a:t>
            </a:r>
            <a:endParaRPr kumimoji="0" lang="en-US" sz="2000" b="1" i="0" u="none" strike="noStrike" cap="none" normalizeH="0" baseline="0" dirty="0" smtClean="0">
              <a:ln>
                <a:noFill/>
              </a:ln>
              <a:solidFill>
                <a:srgbClr val="0000FF"/>
              </a:solidFill>
              <a:effectLst/>
              <a:latin typeface="Arial" charset="0"/>
            </a:endParaRPr>
          </a:p>
        </p:txBody>
      </p:sp>
      <p:sp>
        <p:nvSpPr>
          <p:cNvPr id="12" name="TextBox 11"/>
          <p:cNvSpPr txBox="1"/>
          <p:nvPr/>
        </p:nvSpPr>
        <p:spPr>
          <a:xfrm>
            <a:off x="6272948" y="5013766"/>
            <a:ext cx="5927003" cy="1815882"/>
          </a:xfrm>
          <a:prstGeom prst="rect">
            <a:avLst/>
          </a:prstGeom>
          <a:solidFill>
            <a:schemeClr val="bg1"/>
          </a:solidFill>
        </p:spPr>
        <p:txBody>
          <a:bodyPr wrap="square" rtlCol="0">
            <a:spAutoFit/>
          </a:bodyPr>
          <a:lstStyle/>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Select parent chemical</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Click to generate child </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Click </a:t>
            </a:r>
            <a:r>
              <a:rPr lang="en-US" sz="1600" b="1" dirty="0" smtClean="0">
                <a:solidFill>
                  <a:srgbClr val="0000FF"/>
                </a:solidFill>
                <a:latin typeface="Times New Roman" panose="02020603050405020304" pitchFamily="18" charset="0"/>
                <a:cs typeface="Times New Roman" panose="02020603050405020304" pitchFamily="18" charset="0"/>
              </a:rPr>
              <a:t>Edit product</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Go to Common Fragments section</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Switch to Fragment mode</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The Position fragment is preserved in the library with fragments and will be used directly</a:t>
            </a:r>
          </a:p>
        </p:txBody>
      </p:sp>
    </p:spTree>
    <p:extLst>
      <p:ext uri="{BB962C8B-B14F-4D97-AF65-F5344CB8AC3E}">
        <p14:creationId xmlns:p14="http://schemas.microsoft.com/office/powerpoint/2010/main" val="260281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047" y="1310942"/>
            <a:ext cx="7140056" cy="4131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common </a:t>
            </a:r>
            <a:r>
              <a:rPr lang="en-US" b="1" dirty="0" smtClean="0">
                <a:latin typeface="Times New Roman" panose="02020603050405020304" pitchFamily="18" charset="0"/>
                <a:cs typeface="Times New Roman" panose="02020603050405020304" pitchFamily="18" charset="0"/>
              </a:rPr>
              <a:t>fragment (2)</a:t>
            </a:r>
            <a:endParaRPr lang="en-US" b="1" dirty="0">
              <a:latin typeface="Times New Roman" panose="02020603050405020304" pitchFamily="18" charset="0"/>
              <a:cs typeface="Times New Roman" panose="02020603050405020304" pitchFamily="18" charset="0"/>
            </a:endParaRPr>
          </a:p>
        </p:txBody>
      </p:sp>
      <p:sp>
        <p:nvSpPr>
          <p:cNvPr id="7" name="Rounded Rectangular Callout 6"/>
          <p:cNvSpPr/>
          <p:nvPr/>
        </p:nvSpPr>
        <p:spPr bwMode="auto">
          <a:xfrm>
            <a:off x="2313160" y="3159229"/>
            <a:ext cx="371192" cy="434935"/>
          </a:xfrm>
          <a:prstGeom prst="wedgeRoundRectCallout">
            <a:avLst>
              <a:gd name="adj1" fmla="val -83876"/>
              <a:gd name="adj2" fmla="val 6494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7</a:t>
            </a:r>
            <a:endParaRPr kumimoji="0" lang="en-US" sz="2000" b="1" i="0" u="none" strike="noStrike" cap="none" normalizeH="0" baseline="0" dirty="0" smtClean="0">
              <a:ln>
                <a:noFill/>
              </a:ln>
              <a:solidFill>
                <a:srgbClr val="0000FF"/>
              </a:solidFill>
              <a:effectLst/>
              <a:latin typeface="Arial" charset="0"/>
            </a:endParaRPr>
          </a:p>
        </p:txBody>
      </p:sp>
      <p:sp>
        <p:nvSpPr>
          <p:cNvPr id="19" name="Rounded Rectangular Callout 18"/>
          <p:cNvSpPr/>
          <p:nvPr/>
        </p:nvSpPr>
        <p:spPr bwMode="auto">
          <a:xfrm>
            <a:off x="3245666" y="4162613"/>
            <a:ext cx="371192" cy="434935"/>
          </a:xfrm>
          <a:prstGeom prst="wedgeRoundRectCallout">
            <a:avLst>
              <a:gd name="adj1" fmla="val 101490"/>
              <a:gd name="adj2" fmla="val 6911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8</a:t>
            </a:r>
            <a:endParaRPr kumimoji="0" lang="en-US" sz="2000" b="1" i="0" u="none" strike="noStrike" cap="none" normalizeH="0" baseline="0" dirty="0" smtClean="0">
              <a:ln>
                <a:noFill/>
              </a:ln>
              <a:solidFill>
                <a:srgbClr val="0000FF"/>
              </a:solidFill>
              <a:effectLst/>
              <a:latin typeface="Arial" charset="0"/>
            </a:endParaRPr>
          </a:p>
        </p:txBody>
      </p:sp>
      <p:sp>
        <p:nvSpPr>
          <p:cNvPr id="12" name="TextBox 11"/>
          <p:cNvSpPr txBox="1"/>
          <p:nvPr/>
        </p:nvSpPr>
        <p:spPr>
          <a:xfrm>
            <a:off x="7330279" y="4770514"/>
            <a:ext cx="4775381" cy="1569660"/>
          </a:xfrm>
          <a:prstGeom prst="rect">
            <a:avLst/>
          </a:prstGeom>
          <a:solidFill>
            <a:schemeClr val="bg1"/>
          </a:solidFill>
        </p:spPr>
        <p:txBody>
          <a:bodyPr wrap="square" rtlCol="0">
            <a:spAutoFit/>
          </a:bodyPr>
          <a:lstStyle/>
          <a:p>
            <a:pPr marL="342900" indent="-342900">
              <a:buFont typeface="+mj-lt"/>
              <a:buAutoNum type="arabicParenR" startAt="7"/>
            </a:pPr>
            <a:r>
              <a:rPr lang="en-US" sz="1600" dirty="0" smtClean="0">
                <a:solidFill>
                  <a:srgbClr val="0000FF"/>
                </a:solidFill>
                <a:latin typeface="Times New Roman" panose="02020603050405020304" pitchFamily="18" charset="0"/>
                <a:cs typeface="Times New Roman" panose="02020603050405020304" pitchFamily="18" charset="0"/>
              </a:rPr>
              <a:t>Left click over the positional fragment</a:t>
            </a:r>
          </a:p>
          <a:p>
            <a:pPr marL="342900" indent="-342900">
              <a:buAutoNum type="arabicParenR" startAt="7"/>
            </a:pPr>
            <a:r>
              <a:rPr lang="en-US" sz="1600" dirty="0" smtClean="0">
                <a:solidFill>
                  <a:srgbClr val="0000FF"/>
                </a:solidFill>
                <a:latin typeface="Times New Roman" panose="02020603050405020304" pitchFamily="18" charset="0"/>
                <a:cs typeface="Times New Roman" panose="02020603050405020304" pitchFamily="18" charset="0"/>
              </a:rPr>
              <a:t>Left click on the blank canvas</a:t>
            </a:r>
          </a:p>
          <a:p>
            <a:pPr marL="342900" indent="-342900">
              <a:buAutoNum type="arabicParenR" startAt="7"/>
            </a:pPr>
            <a:r>
              <a:rPr lang="en-US" sz="1600" dirty="0" smtClean="0">
                <a:solidFill>
                  <a:srgbClr val="0000FF"/>
                </a:solidFill>
                <a:latin typeface="Times New Roman" panose="02020603050405020304" pitchFamily="18" charset="0"/>
                <a:cs typeface="Times New Roman" panose="02020603050405020304" pitchFamily="18" charset="0"/>
              </a:rPr>
              <a:t>A new window appears, select Single connect</a:t>
            </a:r>
          </a:p>
          <a:p>
            <a:pPr marL="342900" indent="-342900">
              <a:buAutoNum type="arabicParenR" startAt="7"/>
            </a:pPr>
            <a:r>
              <a:rPr lang="en-US" sz="1600" dirty="0" smtClean="0">
                <a:solidFill>
                  <a:srgbClr val="0000FF"/>
                </a:solidFill>
                <a:latin typeface="Times New Roman" panose="02020603050405020304" pitchFamily="18" charset="0"/>
                <a:cs typeface="Times New Roman" panose="02020603050405020304" pitchFamily="18" charset="0"/>
              </a:rPr>
              <a:t>Add 2 in order to say that two Hydroxyl groups are connected to the benzene ring</a:t>
            </a:r>
          </a:p>
          <a:p>
            <a:pPr marL="342900" indent="-342900">
              <a:buAutoNum type="arabicParenR" startAt="7"/>
            </a:pPr>
            <a:r>
              <a:rPr lang="en-US" sz="1600" dirty="0" smtClean="0">
                <a:solidFill>
                  <a:srgbClr val="0000FF"/>
                </a:solidFill>
                <a:latin typeface="Times New Roman" panose="02020603050405020304" pitchFamily="18" charset="0"/>
                <a:cs typeface="Times New Roman" panose="02020603050405020304" pitchFamily="18" charset="0"/>
              </a:rPr>
              <a:t>Click OK</a:t>
            </a:r>
            <a:endParaRPr lang="en-US" sz="1600" dirty="0">
              <a:solidFill>
                <a:srgbClr val="0000FF"/>
              </a:solidFill>
              <a:latin typeface="Times New Roman" panose="02020603050405020304" pitchFamily="18" charset="0"/>
              <a:cs typeface="Times New Roman" panose="02020603050405020304" pitchFamily="18"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997" y="1044662"/>
            <a:ext cx="3658200" cy="333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ounded Rectangular Callout 20"/>
          <p:cNvSpPr/>
          <p:nvPr/>
        </p:nvSpPr>
        <p:spPr bwMode="auto">
          <a:xfrm>
            <a:off x="8094097" y="2052727"/>
            <a:ext cx="371192" cy="434935"/>
          </a:xfrm>
          <a:prstGeom prst="wedgeRoundRectCallout">
            <a:avLst>
              <a:gd name="adj1" fmla="val -66803"/>
              <a:gd name="adj2" fmla="val -95334"/>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9</a:t>
            </a:r>
            <a:endParaRPr kumimoji="0" lang="en-US" sz="2000" b="1" i="0" u="none" strike="noStrike" cap="none" normalizeH="0" baseline="0" dirty="0" smtClean="0">
              <a:ln>
                <a:noFill/>
              </a:ln>
              <a:solidFill>
                <a:srgbClr val="0000FF"/>
              </a:solidFill>
              <a:effectLst/>
              <a:latin typeface="Arial" charset="0"/>
            </a:endParaRPr>
          </a:p>
        </p:txBody>
      </p:sp>
      <p:sp>
        <p:nvSpPr>
          <p:cNvPr id="14" name="Rounded Rectangular Callout 13"/>
          <p:cNvSpPr/>
          <p:nvPr/>
        </p:nvSpPr>
        <p:spPr bwMode="auto">
          <a:xfrm>
            <a:off x="7286229" y="2659522"/>
            <a:ext cx="572179" cy="442674"/>
          </a:xfrm>
          <a:prstGeom prst="wedgeRoundRectCallout">
            <a:avLst>
              <a:gd name="adj1" fmla="val -66803"/>
              <a:gd name="adj2" fmla="val -8356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10</a:t>
            </a:r>
          </a:p>
        </p:txBody>
      </p:sp>
      <p:sp>
        <p:nvSpPr>
          <p:cNvPr id="18" name="Rounded Rectangular Callout 17"/>
          <p:cNvSpPr/>
          <p:nvPr/>
        </p:nvSpPr>
        <p:spPr bwMode="auto">
          <a:xfrm>
            <a:off x="9637107" y="1610053"/>
            <a:ext cx="572179" cy="442674"/>
          </a:xfrm>
          <a:prstGeom prst="wedgeRoundRectCallout">
            <a:avLst>
              <a:gd name="adj1" fmla="val -76297"/>
              <a:gd name="adj2" fmla="val 116859"/>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11</a:t>
            </a:r>
          </a:p>
        </p:txBody>
      </p:sp>
      <p:sp>
        <p:nvSpPr>
          <p:cNvPr id="15"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32</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71459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r="6716"/>
          <a:stretch/>
        </p:blipFill>
        <p:spPr bwMode="auto">
          <a:xfrm>
            <a:off x="5832689" y="1741938"/>
            <a:ext cx="2867692" cy="2413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23258"/>
          <a:stretch/>
        </p:blipFill>
        <p:spPr bwMode="auto">
          <a:xfrm>
            <a:off x="314374" y="1185799"/>
            <a:ext cx="5353095" cy="4083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94E4950-6EB3-4C4B-B5FE-21A7D35826C3}" type="slidenum">
              <a:rPr lang="bg-BG" altLang="en-US" sz="1200">
                <a:solidFill>
                  <a:srgbClr val="898989"/>
                </a:solidFill>
              </a:rPr>
              <a:pPr>
                <a:spcBef>
                  <a:spcPct val="0"/>
                </a:spcBef>
                <a:buFontTx/>
                <a:buNone/>
              </a:pPr>
              <a:t>33</a:t>
            </a:fld>
            <a:endParaRPr lang="bg-BG" altLang="en-US" sz="1200" dirty="0">
              <a:solidFill>
                <a:srgbClr val="898989"/>
              </a:solidFill>
            </a:endParaRPr>
          </a:p>
        </p:txBody>
      </p:sp>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common </a:t>
            </a:r>
            <a:r>
              <a:rPr lang="en-US" b="1" dirty="0" smtClean="0">
                <a:latin typeface="Times New Roman" panose="02020603050405020304" pitchFamily="18" charset="0"/>
                <a:cs typeface="Times New Roman" panose="02020603050405020304" pitchFamily="18" charset="0"/>
              </a:rPr>
              <a:t>fragment (3)</a:t>
            </a:r>
            <a:endParaRPr lang="en-US" b="1" dirty="0">
              <a:latin typeface="Times New Roman" panose="02020603050405020304" pitchFamily="18" charset="0"/>
              <a:cs typeface="Times New Roman" panose="02020603050405020304" pitchFamily="18" charset="0"/>
            </a:endParaRPr>
          </a:p>
        </p:txBody>
      </p:sp>
      <p:sp>
        <p:nvSpPr>
          <p:cNvPr id="7" name="Rounded Rectangular Callout 6"/>
          <p:cNvSpPr/>
          <p:nvPr/>
        </p:nvSpPr>
        <p:spPr bwMode="auto">
          <a:xfrm>
            <a:off x="2829207" y="4718787"/>
            <a:ext cx="556787" cy="442674"/>
          </a:xfrm>
          <a:prstGeom prst="wedgeRoundRectCallout">
            <a:avLst>
              <a:gd name="adj1" fmla="val 140514"/>
              <a:gd name="adj2" fmla="val -68273"/>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13</a:t>
            </a:r>
            <a:endParaRPr kumimoji="0" lang="en-US" sz="2000" b="1" i="0" u="none" strike="noStrike" cap="none" normalizeH="0" baseline="0" dirty="0" smtClean="0">
              <a:ln>
                <a:noFill/>
              </a:ln>
              <a:solidFill>
                <a:srgbClr val="0000FF"/>
              </a:solidFill>
              <a:effectLst/>
              <a:latin typeface="Arial" charset="0"/>
            </a:endParaRPr>
          </a:p>
        </p:txBody>
      </p:sp>
      <p:sp>
        <p:nvSpPr>
          <p:cNvPr id="19" name="Rounded Rectangular Callout 18"/>
          <p:cNvSpPr/>
          <p:nvPr/>
        </p:nvSpPr>
        <p:spPr bwMode="auto">
          <a:xfrm>
            <a:off x="2829207" y="3792552"/>
            <a:ext cx="556788" cy="442674"/>
          </a:xfrm>
          <a:prstGeom prst="wedgeRoundRectCallout">
            <a:avLst>
              <a:gd name="adj1" fmla="val 101490"/>
              <a:gd name="adj2" fmla="val 6911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12</a:t>
            </a:r>
            <a:endParaRPr kumimoji="0" lang="en-US" sz="2000" b="1" i="0" u="none" strike="noStrike" cap="none" normalizeH="0" baseline="0" dirty="0" smtClean="0">
              <a:ln>
                <a:noFill/>
              </a:ln>
              <a:solidFill>
                <a:srgbClr val="0000FF"/>
              </a:solidFill>
              <a:effectLst/>
              <a:latin typeface="Arial" charset="0"/>
            </a:endParaRPr>
          </a:p>
        </p:txBody>
      </p:sp>
      <p:sp>
        <p:nvSpPr>
          <p:cNvPr id="12" name="TextBox 11"/>
          <p:cNvSpPr txBox="1"/>
          <p:nvPr/>
        </p:nvSpPr>
        <p:spPr>
          <a:xfrm>
            <a:off x="5670126" y="4718787"/>
            <a:ext cx="6325717" cy="1815882"/>
          </a:xfrm>
          <a:prstGeom prst="rect">
            <a:avLst/>
          </a:prstGeom>
          <a:solidFill>
            <a:schemeClr val="bg1"/>
          </a:solidFill>
        </p:spPr>
        <p:txBody>
          <a:bodyPr wrap="square" rtlCol="0">
            <a:spAutoFit/>
          </a:bodyPr>
          <a:lstStyle/>
          <a:p>
            <a:pPr marL="342900" indent="-342900">
              <a:buFont typeface="+mj-lt"/>
              <a:buAutoNum type="arabicParenR" startAt="12"/>
            </a:pPr>
            <a:r>
              <a:rPr lang="en-US" sz="1600" dirty="0" smtClean="0">
                <a:solidFill>
                  <a:srgbClr val="0000FF"/>
                </a:solidFill>
                <a:latin typeface="Times New Roman" panose="02020603050405020304" pitchFamily="18" charset="0"/>
                <a:cs typeface="Times New Roman" panose="02020603050405020304" pitchFamily="18" charset="0"/>
              </a:rPr>
              <a:t>Left click over the name of the positional fragment</a:t>
            </a:r>
          </a:p>
          <a:p>
            <a:pPr marL="342900" indent="-342900">
              <a:buAutoNum type="arabicParenR" startAt="12"/>
            </a:pPr>
            <a:r>
              <a:rPr lang="en-US" sz="1600" dirty="0" smtClean="0">
                <a:solidFill>
                  <a:srgbClr val="0000FF"/>
                </a:solidFill>
                <a:latin typeface="Times New Roman" panose="02020603050405020304" pitchFamily="18" charset="0"/>
                <a:cs typeface="Times New Roman" panose="02020603050405020304" pitchFamily="18" charset="0"/>
              </a:rPr>
              <a:t>Select Define Connections</a:t>
            </a:r>
          </a:p>
          <a:p>
            <a:pPr marL="342900" indent="-342900">
              <a:buAutoNum type="arabicParenR" startAt="12"/>
            </a:pPr>
            <a:r>
              <a:rPr lang="en-US" sz="1600" dirty="0" smtClean="0">
                <a:solidFill>
                  <a:srgbClr val="0000FF"/>
                </a:solidFill>
                <a:latin typeface="Times New Roman" panose="02020603050405020304" pitchFamily="18" charset="0"/>
                <a:cs typeface="Times New Roman" panose="02020603050405020304" pitchFamily="18" charset="0"/>
              </a:rPr>
              <a:t>Mark only the atoms whether the hydroxyl group could be connected (single left click to mark the atoms)</a:t>
            </a:r>
          </a:p>
          <a:p>
            <a:pPr marL="342900" indent="-342900">
              <a:buAutoNum type="arabicParenR" startAt="12"/>
            </a:pPr>
            <a:r>
              <a:rPr lang="en-US" sz="1600" dirty="0" smtClean="0">
                <a:solidFill>
                  <a:srgbClr val="0000FF"/>
                </a:solidFill>
                <a:latin typeface="Times New Roman" panose="02020603050405020304" pitchFamily="18" charset="0"/>
                <a:cs typeface="Times New Roman" panose="02020603050405020304" pitchFamily="18" charset="0"/>
              </a:rPr>
              <a:t>Right-click over the name of the positional fragment and click on </a:t>
            </a:r>
            <a:r>
              <a:rPr lang="en-US" sz="1600" i="1" dirty="0" smtClean="0">
                <a:solidFill>
                  <a:srgbClr val="0000FF"/>
                </a:solidFill>
                <a:latin typeface="Times New Roman" panose="02020603050405020304" pitchFamily="18" charset="0"/>
                <a:cs typeface="Times New Roman" panose="02020603050405020304" pitchFamily="18" charset="0"/>
              </a:rPr>
              <a:t>Exit Define connections</a:t>
            </a:r>
          </a:p>
          <a:p>
            <a:pPr marL="342900" indent="-342900">
              <a:buAutoNum type="arabicParenR" startAt="12"/>
            </a:pPr>
            <a:r>
              <a:rPr lang="en-US" sz="1600" dirty="0" smtClean="0">
                <a:solidFill>
                  <a:srgbClr val="0000FF"/>
                </a:solidFill>
                <a:latin typeface="Times New Roman" panose="02020603050405020304" pitchFamily="18" charset="0"/>
                <a:cs typeface="Times New Roman" panose="02020603050405020304" pitchFamily="18" charset="0"/>
              </a:rPr>
              <a:t>Click OK</a:t>
            </a:r>
            <a:endParaRPr lang="en-US" sz="1600" dirty="0">
              <a:solidFill>
                <a:srgbClr val="0000FF"/>
              </a:solidFill>
              <a:latin typeface="Times New Roman" panose="02020603050405020304" pitchFamily="18" charset="0"/>
              <a:cs typeface="Times New Roman" panose="02020603050405020304" pitchFamily="18"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14" name="Rounded Rectangular Callout 13"/>
          <p:cNvSpPr/>
          <p:nvPr/>
        </p:nvSpPr>
        <p:spPr bwMode="auto">
          <a:xfrm>
            <a:off x="7945895" y="3869978"/>
            <a:ext cx="572179" cy="442674"/>
          </a:xfrm>
          <a:prstGeom prst="wedgeRoundRectCallout">
            <a:avLst>
              <a:gd name="adj1" fmla="val -66803"/>
              <a:gd name="adj2" fmla="val -8356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14</a:t>
            </a:r>
          </a:p>
        </p:txBody>
      </p:sp>
      <p:pic>
        <p:nvPicPr>
          <p:cNvPr id="122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8944" y="1760734"/>
            <a:ext cx="3186899" cy="2385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ular Callout 21"/>
          <p:cNvSpPr/>
          <p:nvPr/>
        </p:nvSpPr>
        <p:spPr bwMode="auto">
          <a:xfrm>
            <a:off x="9186609" y="4007475"/>
            <a:ext cx="572179" cy="442674"/>
          </a:xfrm>
          <a:prstGeom prst="wedgeRoundRectCallout">
            <a:avLst>
              <a:gd name="adj1" fmla="val 24970"/>
              <a:gd name="adj2" fmla="val -8356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15</a:t>
            </a:r>
          </a:p>
        </p:txBody>
      </p:sp>
      <p:sp>
        <p:nvSpPr>
          <p:cNvPr id="18" name="Rounded Rectangular Callout 17"/>
          <p:cNvSpPr/>
          <p:nvPr/>
        </p:nvSpPr>
        <p:spPr bwMode="auto">
          <a:xfrm>
            <a:off x="11423664" y="1162091"/>
            <a:ext cx="572179" cy="442674"/>
          </a:xfrm>
          <a:prstGeom prst="wedgeRoundRectCallout">
            <a:avLst>
              <a:gd name="adj1" fmla="val -13006"/>
              <a:gd name="adj2" fmla="val 106633"/>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16</a:t>
            </a:r>
          </a:p>
        </p:txBody>
      </p:sp>
      <p:sp>
        <p:nvSpPr>
          <p:cNvPr id="15" name="Slide Number Placeholder 2"/>
          <p:cNvSpPr txBox="1">
            <a:spLocks/>
          </p:cNvSpPr>
          <p:nvPr/>
        </p:nvSpPr>
        <p:spPr bwMode="auto">
          <a:xfrm>
            <a:off x="9308869" y="6372975"/>
            <a:ext cx="27432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6ECB4DA1-AAF3-46A1-BEDF-F74576CEC777}" type="slidenum">
              <a:rPr lang="bg-BG" altLang="en-US" sz="1400" smtClean="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33</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431898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192" y="878952"/>
            <a:ext cx="6837206" cy="4425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16" y="1116007"/>
            <a:ext cx="4507588" cy="3518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7" name="Rounded Rectangular Callout 6"/>
          <p:cNvSpPr/>
          <p:nvPr/>
        </p:nvSpPr>
        <p:spPr bwMode="auto">
          <a:xfrm>
            <a:off x="7974765" y="5034858"/>
            <a:ext cx="556787" cy="442674"/>
          </a:xfrm>
          <a:prstGeom prst="wedgeRoundRectCallout">
            <a:avLst>
              <a:gd name="adj1" fmla="val 91734"/>
              <a:gd name="adj2" fmla="val -98951"/>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18</a:t>
            </a:r>
            <a:endParaRPr kumimoji="0" lang="en-US" sz="2000" b="1" i="0" u="none" strike="noStrike" cap="none" normalizeH="0" baseline="0" dirty="0" smtClean="0">
              <a:ln>
                <a:noFill/>
              </a:ln>
              <a:solidFill>
                <a:srgbClr val="0000FF"/>
              </a:solidFill>
              <a:effectLst/>
              <a:latin typeface="Arial" charset="0"/>
            </a:endParaRPr>
          </a:p>
        </p:txBody>
      </p:sp>
      <p:sp>
        <p:nvSpPr>
          <p:cNvPr id="19" name="Rounded Rectangular Callout 18"/>
          <p:cNvSpPr/>
          <p:nvPr/>
        </p:nvSpPr>
        <p:spPr bwMode="auto">
          <a:xfrm>
            <a:off x="3385993" y="3249344"/>
            <a:ext cx="556788" cy="442674"/>
          </a:xfrm>
          <a:prstGeom prst="wedgeRoundRectCallout">
            <a:avLst>
              <a:gd name="adj1" fmla="val 101490"/>
              <a:gd name="adj2" fmla="val 6911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17</a:t>
            </a:r>
            <a:endParaRPr kumimoji="0" lang="en-US" sz="2000" b="1" i="0" u="none" strike="noStrike" cap="none" normalizeH="0" baseline="0" dirty="0" smtClean="0">
              <a:ln>
                <a:noFill/>
              </a:ln>
              <a:solidFill>
                <a:srgbClr val="0000FF"/>
              </a:solidFill>
              <a:effectLst/>
              <a:latin typeface="Arial"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16" name="TextBox 15"/>
          <p:cNvSpPr txBox="1"/>
          <p:nvPr/>
        </p:nvSpPr>
        <p:spPr>
          <a:xfrm>
            <a:off x="226336" y="5256195"/>
            <a:ext cx="6934955" cy="1077218"/>
          </a:xfrm>
          <a:prstGeom prst="rect">
            <a:avLst/>
          </a:prstGeom>
          <a:solidFill>
            <a:schemeClr val="bg1"/>
          </a:solidFill>
        </p:spPr>
        <p:txBody>
          <a:bodyPr wrap="square" rtlCol="0">
            <a:spAutoFit/>
          </a:bodyPr>
          <a:lstStyle/>
          <a:p>
            <a:pPr marL="342900" indent="-342900">
              <a:buFont typeface="+mj-lt"/>
              <a:buAutoNum type="arabicParenR" startAt="17"/>
            </a:pPr>
            <a:r>
              <a:rPr lang="en-US" sz="1600" dirty="0" smtClean="0">
                <a:solidFill>
                  <a:srgbClr val="0000FF"/>
                </a:solidFill>
                <a:latin typeface="Times New Roman" panose="02020603050405020304" pitchFamily="18" charset="0"/>
                <a:cs typeface="Times New Roman" panose="02020603050405020304" pitchFamily="18" charset="0"/>
              </a:rPr>
              <a:t>Click </a:t>
            </a:r>
            <a:r>
              <a:rPr lang="en-US" sz="1600" b="1" dirty="0" smtClean="0">
                <a:solidFill>
                  <a:srgbClr val="0000FF"/>
                </a:solidFill>
                <a:latin typeface="Times New Roman" panose="02020603050405020304" pitchFamily="18" charset="0"/>
                <a:cs typeface="Times New Roman" panose="02020603050405020304" pitchFamily="18" charset="0"/>
              </a:rPr>
              <a:t>Post Changes</a:t>
            </a:r>
          </a:p>
          <a:p>
            <a:pPr marL="342900" indent="-342900">
              <a:buFont typeface="+mj-lt"/>
              <a:buAutoNum type="arabicParenR" startAt="17"/>
            </a:pPr>
            <a:r>
              <a:rPr lang="en-US" sz="1600" dirty="0" smtClean="0">
                <a:solidFill>
                  <a:srgbClr val="0000FF"/>
                </a:solidFill>
                <a:latin typeface="Times New Roman" panose="02020603050405020304" pitchFamily="18" charset="0"/>
                <a:cs typeface="Times New Roman" panose="02020603050405020304" pitchFamily="18" charset="0"/>
              </a:rPr>
              <a:t>Metabolite II appears in the map</a:t>
            </a:r>
          </a:p>
          <a:p>
            <a:pPr marL="342900" indent="-342900">
              <a:buFont typeface="+mj-lt"/>
              <a:buAutoNum type="arabicParenR" startAt="17"/>
            </a:pPr>
            <a:r>
              <a:rPr lang="en-US" sz="1600" dirty="0" smtClean="0">
                <a:solidFill>
                  <a:srgbClr val="0000FF"/>
                </a:solidFill>
                <a:latin typeface="Times New Roman" panose="02020603050405020304" pitchFamily="18" charset="0"/>
                <a:cs typeface="Times New Roman" panose="02020603050405020304" pitchFamily="18" charset="0"/>
              </a:rPr>
              <a:t>Right-click over the metabolite and select </a:t>
            </a:r>
            <a:r>
              <a:rPr lang="en-US" sz="1600" i="1" dirty="0" smtClean="0">
                <a:solidFill>
                  <a:srgbClr val="0000FF"/>
                </a:solidFill>
                <a:latin typeface="Times New Roman" panose="02020603050405020304" pitchFamily="18" charset="0"/>
                <a:cs typeface="Times New Roman" panose="02020603050405020304" pitchFamily="18" charset="0"/>
              </a:rPr>
              <a:t>Display individual structures</a:t>
            </a:r>
          </a:p>
          <a:p>
            <a:pPr marL="342900" indent="-342900">
              <a:buFont typeface="+mj-lt"/>
              <a:buAutoNum type="arabicParenR" startAt="17"/>
            </a:pPr>
            <a:r>
              <a:rPr lang="en-US" sz="1600" dirty="0" smtClean="0">
                <a:solidFill>
                  <a:srgbClr val="0000FF"/>
                </a:solidFill>
                <a:latin typeface="Times New Roman" panose="02020603050405020304" pitchFamily="18" charset="0"/>
                <a:cs typeface="Times New Roman" panose="02020603050405020304" pitchFamily="18" charset="0"/>
              </a:rPr>
              <a:t>All possible positional isomers are visualized</a:t>
            </a:r>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7120" y="4634124"/>
            <a:ext cx="1370704" cy="1029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3159" y="1535275"/>
            <a:ext cx="3924394" cy="1628994"/>
          </a:xfrm>
          <a:prstGeom prst="rect">
            <a:avLst/>
          </a:prstGeom>
          <a:noFill/>
          <a:ln w="2857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18" name="Rounded Rectangular Callout 17"/>
          <p:cNvSpPr/>
          <p:nvPr/>
        </p:nvSpPr>
        <p:spPr bwMode="auto">
          <a:xfrm>
            <a:off x="11423664" y="1162091"/>
            <a:ext cx="572179" cy="442674"/>
          </a:xfrm>
          <a:prstGeom prst="wedgeRoundRectCallout">
            <a:avLst>
              <a:gd name="adj1" fmla="val -13006"/>
              <a:gd name="adj2" fmla="val 106633"/>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20</a:t>
            </a:r>
            <a:endParaRPr kumimoji="0" lang="en-US" sz="2000" b="1" i="0" u="none" strike="noStrike" cap="none" normalizeH="0" baseline="0" dirty="0" smtClean="0">
              <a:ln>
                <a:noFill/>
              </a:ln>
              <a:solidFill>
                <a:srgbClr val="0000FF"/>
              </a:solidFill>
              <a:effectLst/>
              <a:latin typeface="Arial" charset="0"/>
            </a:endParaRPr>
          </a:p>
        </p:txBody>
      </p:sp>
      <p:sp>
        <p:nvSpPr>
          <p:cNvPr id="20" name="Right Arrow 19"/>
          <p:cNvSpPr/>
          <p:nvPr/>
        </p:nvSpPr>
        <p:spPr bwMode="auto">
          <a:xfrm>
            <a:off x="4943192" y="3672115"/>
            <a:ext cx="3739081" cy="269094"/>
          </a:xfrm>
          <a:prstGeom prst="rightArrow">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Bent-Up Arrow 20"/>
          <p:cNvSpPr/>
          <p:nvPr/>
        </p:nvSpPr>
        <p:spPr bwMode="auto">
          <a:xfrm>
            <a:off x="10288758" y="3250658"/>
            <a:ext cx="698132" cy="668667"/>
          </a:xfrm>
          <a:prstGeom prst="bentUpArrow">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fontAlgn="base">
              <a:spcBef>
                <a:spcPct val="0"/>
              </a:spcBef>
              <a:spcAft>
                <a:spcPct val="0"/>
              </a:spcAft>
            </a:pPr>
            <a:endParaRPr lang="en-US">
              <a:latin typeface="Arial" charset="0"/>
            </a:endParaRPr>
          </a:p>
        </p:txBody>
      </p:sp>
      <p:sp>
        <p:nvSpPr>
          <p:cNvPr id="22" name="Rounded Rectangular Callout 21"/>
          <p:cNvSpPr/>
          <p:nvPr/>
        </p:nvSpPr>
        <p:spPr bwMode="auto">
          <a:xfrm>
            <a:off x="10799089" y="4529937"/>
            <a:ext cx="572179" cy="442674"/>
          </a:xfrm>
          <a:prstGeom prst="wedgeRoundRectCallout">
            <a:avLst>
              <a:gd name="adj1" fmla="val -93701"/>
              <a:gd name="adj2" fmla="val 4118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19</a:t>
            </a:r>
          </a:p>
        </p:txBody>
      </p:sp>
      <p:sp>
        <p:nvSpPr>
          <p:cNvPr id="17" name="TextBox 16"/>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Visualization of generated metabolites</a:t>
            </a:r>
            <a:endParaRPr lang="en-US" b="1" dirty="0">
              <a:latin typeface="Times New Roman" panose="02020603050405020304" pitchFamily="18" charset="0"/>
              <a:cs typeface="Times New Roman" panose="02020603050405020304" pitchFamily="18" charset="0"/>
            </a:endParaRPr>
          </a:p>
        </p:txBody>
      </p:sp>
      <p:sp>
        <p:nvSpPr>
          <p:cNvPr id="24"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34</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32182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2" name="TextBox 1"/>
          <p:cNvSpPr txBox="1"/>
          <p:nvPr/>
        </p:nvSpPr>
        <p:spPr>
          <a:xfrm>
            <a:off x="4007430" y="863674"/>
            <a:ext cx="3331676" cy="369332"/>
          </a:xfrm>
          <a:prstGeom prst="rect">
            <a:avLst/>
          </a:prstGeom>
          <a:noFill/>
        </p:spPr>
        <p:txBody>
          <a:bodyPr wrap="square" rtlCol="0">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Documented metabolic map</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863" y="1381925"/>
            <a:ext cx="5727945" cy="441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6048" y="5897521"/>
            <a:ext cx="11343992"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Vickers. S et.al</a:t>
            </a:r>
            <a:r>
              <a:rPr lang="en-US" sz="1200" dirty="0" smtClean="0">
                <a:latin typeface="Times New Roman" panose="02020603050405020304" pitchFamily="18" charset="0"/>
                <a:cs typeface="Times New Roman" panose="02020603050405020304" pitchFamily="18" charset="0"/>
              </a:rPr>
              <a:t>. The metabolic disposition of (S)-2-(3-tert-Butylamino-2-hydroxypropoxy)-3-cyanopyridine in rats, dogs, and humans. Drug Metabolism and Disposition, Vol,8, No3. 1980.</a:t>
            </a:r>
            <a:endParaRPr lang="en-US" sz="1200" dirty="0">
              <a:latin typeface="Times New Roman" panose="02020603050405020304" pitchFamily="18" charset="0"/>
              <a:cs typeface="Times New Roman" panose="02020603050405020304" pitchFamily="18" charset="0"/>
            </a:endParaRPr>
          </a:p>
        </p:txBody>
      </p:sp>
      <p:sp>
        <p:nvSpPr>
          <p:cNvPr id="4" name="Rounded Rectangle 3"/>
          <p:cNvSpPr/>
          <p:nvPr/>
        </p:nvSpPr>
        <p:spPr bwMode="auto">
          <a:xfrm>
            <a:off x="3044863" y="1604885"/>
            <a:ext cx="1807794" cy="914400"/>
          </a:xfrm>
          <a:prstGeom prst="roundRect">
            <a:avLst/>
          </a:prstGeom>
          <a:solidFill>
            <a:srgbClr val="92D050">
              <a:alpha val="44000"/>
            </a:srgbClr>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fontAlgn="base">
              <a:spcBef>
                <a:spcPct val="0"/>
              </a:spcBef>
              <a:spcAft>
                <a:spcPct val="0"/>
              </a:spcAft>
            </a:pPr>
            <a:endParaRPr lang="en-US">
              <a:latin typeface="Arial" charset="0"/>
            </a:endParaRPr>
          </a:p>
        </p:txBody>
      </p:sp>
      <p:sp>
        <p:nvSpPr>
          <p:cNvPr id="14" name="TextBox 13"/>
          <p:cNvSpPr txBox="1"/>
          <p:nvPr/>
        </p:nvSpPr>
        <p:spPr>
          <a:xfrm>
            <a:off x="3336192" y="1181870"/>
            <a:ext cx="832818" cy="400110"/>
          </a:xfrm>
          <a:prstGeom prst="rect">
            <a:avLst/>
          </a:prstGeom>
          <a:noFill/>
        </p:spPr>
        <p:txBody>
          <a:bodyPr wrap="square" rtlCol="0">
            <a:spAutoFit/>
          </a:bodyPr>
          <a:lstStyle/>
          <a:p>
            <a:r>
              <a:rPr lang="en-US" sz="2000" dirty="0" smtClean="0">
                <a:solidFill>
                  <a:srgbClr val="0000FF"/>
                </a:solidFill>
                <a:latin typeface="Times New Roman" panose="02020603050405020304" pitchFamily="18" charset="0"/>
                <a:cs typeface="Times New Roman" panose="02020603050405020304" pitchFamily="18" charset="0"/>
              </a:rPr>
              <a:t>II</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2082" y="1581980"/>
            <a:ext cx="3631616" cy="369332"/>
          </a:xfrm>
          <a:prstGeom prst="rect">
            <a:avLst/>
          </a:prstGeom>
          <a:noFill/>
        </p:spPr>
        <p:txBody>
          <a:bodyPr wrap="square" rtlCol="0">
            <a:spAutoFit/>
          </a:bodyPr>
          <a:lstStyle/>
          <a:p>
            <a:r>
              <a:rPr lang="en-US" b="1" dirty="0" smtClean="0">
                <a:solidFill>
                  <a:srgbClr val="00B050"/>
                </a:solidFill>
                <a:latin typeface="Times New Roman" panose="02020603050405020304" pitchFamily="18" charset="0"/>
                <a:cs typeface="Times New Roman" panose="02020603050405020304" pitchFamily="18" charset="0"/>
              </a:rPr>
              <a:t>Metabolite II is ready</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11"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35</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37391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2" name="TextBox 1"/>
          <p:cNvSpPr txBox="1"/>
          <p:nvPr/>
        </p:nvSpPr>
        <p:spPr>
          <a:xfrm>
            <a:off x="4007430" y="863674"/>
            <a:ext cx="3331676" cy="369332"/>
          </a:xfrm>
          <a:prstGeom prst="rect">
            <a:avLst/>
          </a:prstGeom>
          <a:noFill/>
        </p:spPr>
        <p:txBody>
          <a:bodyPr wrap="square" rtlCol="0">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Documented metabolic map</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863" y="1381925"/>
            <a:ext cx="5727945" cy="441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6048" y="5897521"/>
            <a:ext cx="11343992"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Vickers. S et.al</a:t>
            </a:r>
            <a:r>
              <a:rPr lang="en-US" sz="1200" dirty="0" smtClean="0">
                <a:latin typeface="Times New Roman" panose="02020603050405020304" pitchFamily="18" charset="0"/>
                <a:cs typeface="Times New Roman" panose="02020603050405020304" pitchFamily="18" charset="0"/>
              </a:rPr>
              <a:t>. The metabolic disposition of (S)-2-(3-tert-Butylamino-2-hydroxypropoxy)-3-cyanopyridine in rats, dogs, and humans. Drug Metabolism and Disposition, Vol,8, No3. 1980.</a:t>
            </a:r>
            <a:endParaRPr lang="en-US" sz="1200" dirty="0">
              <a:latin typeface="Times New Roman" panose="02020603050405020304" pitchFamily="18" charset="0"/>
              <a:cs typeface="Times New Roman" panose="02020603050405020304" pitchFamily="18" charset="0"/>
            </a:endParaRPr>
          </a:p>
        </p:txBody>
      </p:sp>
      <p:sp>
        <p:nvSpPr>
          <p:cNvPr id="4" name="Rounded Rectangle 3"/>
          <p:cNvSpPr/>
          <p:nvPr/>
        </p:nvSpPr>
        <p:spPr bwMode="auto">
          <a:xfrm>
            <a:off x="5145065" y="1544258"/>
            <a:ext cx="1807794" cy="905346"/>
          </a:xfrm>
          <a:prstGeom prst="roundRect">
            <a:avLst/>
          </a:prstGeom>
          <a:no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5145065" y="1214900"/>
            <a:ext cx="832818" cy="400110"/>
          </a:xfrm>
          <a:prstGeom prst="rect">
            <a:avLst/>
          </a:prstGeom>
          <a:noFill/>
        </p:spPr>
        <p:txBody>
          <a:bodyPr wrap="square" rtlCol="0">
            <a:spAutoFit/>
          </a:bodyPr>
          <a:lstStyle/>
          <a:p>
            <a:r>
              <a:rPr lang="en-US" sz="2000" dirty="0" smtClean="0">
                <a:solidFill>
                  <a:srgbClr val="0000FF"/>
                </a:solidFill>
                <a:latin typeface="Times New Roman" panose="02020603050405020304" pitchFamily="18" charset="0"/>
                <a:cs typeface="Times New Roman" panose="02020603050405020304" pitchFamily="18" charset="0"/>
              </a:rPr>
              <a:t>III</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2082" y="1581980"/>
            <a:ext cx="2942781" cy="1477328"/>
          </a:xfrm>
          <a:prstGeom prst="rect">
            <a:avLst/>
          </a:prstGeom>
          <a:noFill/>
        </p:spPr>
        <p:txBody>
          <a:bodyPr wrap="square" rtlCol="0">
            <a:spAutoFit/>
          </a:bodyPr>
          <a:lstStyle/>
          <a:p>
            <a:r>
              <a:rPr lang="en-US" dirty="0">
                <a:solidFill>
                  <a:srgbClr val="0000FF"/>
                </a:solidFill>
                <a:latin typeface="Times New Roman" panose="02020603050405020304" pitchFamily="18" charset="0"/>
                <a:cs typeface="Times New Roman" panose="02020603050405020304" pitchFamily="18" charset="0"/>
              </a:rPr>
              <a:t>For definition of Metabolite </a:t>
            </a:r>
            <a:r>
              <a:rPr lang="en-US" dirty="0" smtClean="0">
                <a:solidFill>
                  <a:srgbClr val="0000FF"/>
                </a:solidFill>
                <a:latin typeface="Times New Roman" panose="02020603050405020304" pitchFamily="18" charset="0"/>
                <a:cs typeface="Times New Roman" panose="02020603050405020304" pitchFamily="18" charset="0"/>
              </a:rPr>
              <a:t>III new positional </a:t>
            </a:r>
            <a:r>
              <a:rPr lang="en-US" dirty="0">
                <a:solidFill>
                  <a:srgbClr val="0000FF"/>
                </a:solidFill>
                <a:latin typeface="Times New Roman" panose="02020603050405020304" pitchFamily="18" charset="0"/>
                <a:cs typeface="Times New Roman" panose="02020603050405020304" pitchFamily="18" charset="0"/>
              </a:rPr>
              <a:t>fragment </a:t>
            </a:r>
            <a:r>
              <a:rPr lang="en-US" dirty="0" smtClean="0">
                <a:solidFill>
                  <a:srgbClr val="0000FF"/>
                </a:solidFill>
                <a:latin typeface="Times New Roman" panose="02020603050405020304" pitchFamily="18" charset="0"/>
                <a:cs typeface="Times New Roman" panose="02020603050405020304" pitchFamily="18" charset="0"/>
              </a:rPr>
              <a:t>will defined. </a:t>
            </a:r>
          </a:p>
          <a:p>
            <a:r>
              <a:rPr lang="en-US" dirty="0" smtClean="0">
                <a:solidFill>
                  <a:srgbClr val="0000FF"/>
                </a:solidFill>
                <a:latin typeface="Times New Roman" panose="02020603050405020304" pitchFamily="18" charset="0"/>
                <a:cs typeface="Times New Roman" panose="02020603050405020304" pitchFamily="18" charset="0"/>
              </a:rPr>
              <a:t>Sequence of steps are given on slides# 37-44.</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11"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36</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86378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394" y="2244239"/>
            <a:ext cx="4622020" cy="4314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29" y="1192599"/>
            <a:ext cx="5189497" cy="3373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94E4950-6EB3-4C4B-B5FE-21A7D35826C3}" type="slidenum">
              <a:rPr lang="bg-BG" altLang="en-US" sz="1200">
                <a:solidFill>
                  <a:srgbClr val="898989"/>
                </a:solidFill>
              </a:rPr>
              <a:pPr>
                <a:spcBef>
                  <a:spcPct val="0"/>
                </a:spcBef>
                <a:buFontTx/>
                <a:buNone/>
              </a:pPr>
              <a:t>37</a:t>
            </a:fld>
            <a:endParaRPr lang="bg-BG" altLang="en-US" sz="1200" dirty="0">
              <a:solidFill>
                <a:srgbClr val="898989"/>
              </a:solidFill>
            </a:endParaRPr>
          </a:p>
        </p:txBody>
      </p:sp>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common </a:t>
            </a:r>
            <a:r>
              <a:rPr lang="en-US" b="1" dirty="0" smtClean="0">
                <a:latin typeface="Times New Roman" panose="02020603050405020304" pitchFamily="18" charset="0"/>
                <a:cs typeface="Times New Roman" panose="02020603050405020304" pitchFamily="18" charset="0"/>
              </a:rPr>
              <a:t>fragment (</a:t>
            </a:r>
            <a:r>
              <a:rPr lang="en-US" b="1" dirty="0" smtClean="0">
                <a:latin typeface="Times New Roman" panose="02020603050405020304" pitchFamily="18" charset="0"/>
                <a:cs typeface="Times New Roman" panose="02020603050405020304" pitchFamily="18" charset="0"/>
              </a:rPr>
              <a:t>1)</a:t>
            </a:r>
            <a:endParaRPr lang="en-US" b="1" dirty="0">
              <a:latin typeface="Times New Roman" panose="02020603050405020304" pitchFamily="18" charset="0"/>
              <a:cs typeface="Times New Roman" panose="02020603050405020304" pitchFamily="18" charset="0"/>
            </a:endParaRPr>
          </a:p>
        </p:txBody>
      </p:sp>
      <p:sp>
        <p:nvSpPr>
          <p:cNvPr id="7" name="Rounded Rectangular Callout 6"/>
          <p:cNvSpPr/>
          <p:nvPr/>
        </p:nvSpPr>
        <p:spPr bwMode="auto">
          <a:xfrm>
            <a:off x="1136210" y="1093475"/>
            <a:ext cx="371192" cy="434935"/>
          </a:xfrm>
          <a:prstGeom prst="wedgeRoundRectCallout">
            <a:avLst>
              <a:gd name="adj1" fmla="val -125339"/>
              <a:gd name="adj2" fmla="val 14989"/>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2</a:t>
            </a:r>
            <a:endParaRPr kumimoji="0" lang="en-US" sz="2000" b="1" i="0" u="none" strike="noStrike" cap="none" normalizeH="0" baseline="0" dirty="0" smtClean="0">
              <a:ln>
                <a:noFill/>
              </a:ln>
              <a:solidFill>
                <a:srgbClr val="0000FF"/>
              </a:solidFill>
              <a:effectLst/>
              <a:latin typeface="Arial" charset="0"/>
            </a:endParaRPr>
          </a:p>
        </p:txBody>
      </p:sp>
      <p:sp>
        <p:nvSpPr>
          <p:cNvPr id="19" name="Rounded Rectangular Callout 18"/>
          <p:cNvSpPr/>
          <p:nvPr/>
        </p:nvSpPr>
        <p:spPr bwMode="auto">
          <a:xfrm>
            <a:off x="5054848" y="5072856"/>
            <a:ext cx="371192" cy="434935"/>
          </a:xfrm>
          <a:prstGeom prst="wedgeRoundRectCallout">
            <a:avLst>
              <a:gd name="adj1" fmla="val 86856"/>
              <a:gd name="adj2" fmla="val 100334"/>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3</a:t>
            </a:r>
            <a:endParaRPr kumimoji="0" lang="en-US" sz="2000" b="1" i="0" u="none" strike="noStrike" cap="none" normalizeH="0" baseline="0" dirty="0" smtClean="0">
              <a:ln>
                <a:noFill/>
              </a:ln>
              <a:solidFill>
                <a:srgbClr val="0000FF"/>
              </a:solidFill>
              <a:effectLst/>
              <a:latin typeface="Arial"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14" name="Rounded Rectangular Callout 13"/>
          <p:cNvSpPr/>
          <p:nvPr/>
        </p:nvSpPr>
        <p:spPr bwMode="auto">
          <a:xfrm>
            <a:off x="4338713" y="1659907"/>
            <a:ext cx="371192" cy="365760"/>
          </a:xfrm>
          <a:prstGeom prst="wedgeRoundRectCallout">
            <a:avLst>
              <a:gd name="adj1" fmla="val -83876"/>
              <a:gd name="adj2" fmla="val 6494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a:t>
            </a:r>
          </a:p>
        </p:txBody>
      </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1480" y="1192599"/>
            <a:ext cx="6398491" cy="327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ounded Rectangular Callout 19"/>
          <p:cNvSpPr/>
          <p:nvPr/>
        </p:nvSpPr>
        <p:spPr bwMode="auto">
          <a:xfrm>
            <a:off x="7019431" y="1808199"/>
            <a:ext cx="371192" cy="434935"/>
          </a:xfrm>
          <a:prstGeom prst="wedgeRoundRectCallout">
            <a:avLst>
              <a:gd name="adj1" fmla="val -83876"/>
              <a:gd name="adj2" fmla="val 6494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4</a:t>
            </a:r>
            <a:endParaRPr kumimoji="0" lang="en-US" sz="2000" b="1" i="0" u="none" strike="noStrike" cap="none" normalizeH="0" baseline="0" dirty="0" smtClean="0">
              <a:ln>
                <a:noFill/>
              </a:ln>
              <a:solidFill>
                <a:srgbClr val="0000FF"/>
              </a:solidFill>
              <a:effectLst/>
              <a:latin typeface="Arial" charset="0"/>
            </a:endParaRPr>
          </a:p>
        </p:txBody>
      </p:sp>
      <p:sp>
        <p:nvSpPr>
          <p:cNvPr id="21" name="Rounded Rectangular Callout 20"/>
          <p:cNvSpPr/>
          <p:nvPr/>
        </p:nvSpPr>
        <p:spPr bwMode="auto">
          <a:xfrm>
            <a:off x="7205027" y="2753381"/>
            <a:ext cx="371192" cy="434935"/>
          </a:xfrm>
          <a:prstGeom prst="wedgeRoundRectCallout">
            <a:avLst>
              <a:gd name="adj1" fmla="val -135096"/>
              <a:gd name="adj2" fmla="val -3288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5</a:t>
            </a:r>
            <a:endParaRPr kumimoji="0" lang="en-US" sz="2000" b="1" i="0" u="none" strike="noStrike" cap="none" normalizeH="0" baseline="0" dirty="0" smtClean="0">
              <a:ln>
                <a:noFill/>
              </a:ln>
              <a:solidFill>
                <a:srgbClr val="0000FF"/>
              </a:solidFill>
              <a:effectLst/>
              <a:latin typeface="Arial" charset="0"/>
            </a:endParaRPr>
          </a:p>
        </p:txBody>
      </p:sp>
      <p:sp>
        <p:nvSpPr>
          <p:cNvPr id="18" name="Rounded Rectangular Callout 17"/>
          <p:cNvSpPr/>
          <p:nvPr/>
        </p:nvSpPr>
        <p:spPr bwMode="auto">
          <a:xfrm>
            <a:off x="4999020" y="2243134"/>
            <a:ext cx="371192" cy="434935"/>
          </a:xfrm>
          <a:prstGeom prst="wedgeRoundRectCallout">
            <a:avLst>
              <a:gd name="adj1" fmla="val 133197"/>
              <a:gd name="adj2" fmla="val 2747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6</a:t>
            </a:r>
            <a:endParaRPr kumimoji="0" lang="en-US" sz="2000" b="1" i="0" u="none" strike="noStrike" cap="none" normalizeH="0" baseline="0" dirty="0" smtClean="0">
              <a:ln>
                <a:noFill/>
              </a:ln>
              <a:solidFill>
                <a:srgbClr val="0000FF"/>
              </a:solidFill>
              <a:effectLst/>
              <a:latin typeface="Arial" charset="0"/>
            </a:endParaRPr>
          </a:p>
        </p:txBody>
      </p:sp>
      <p:sp>
        <p:nvSpPr>
          <p:cNvPr id="12" name="TextBox 11"/>
          <p:cNvSpPr txBox="1"/>
          <p:nvPr/>
        </p:nvSpPr>
        <p:spPr>
          <a:xfrm>
            <a:off x="6187710" y="4303332"/>
            <a:ext cx="5927003" cy="2554545"/>
          </a:xfrm>
          <a:prstGeom prst="rect">
            <a:avLst/>
          </a:prstGeom>
          <a:solidFill>
            <a:schemeClr val="bg1"/>
          </a:solidFill>
        </p:spPr>
        <p:txBody>
          <a:bodyPr wrap="square" rtlCol="0">
            <a:spAutoFit/>
          </a:bodyPr>
          <a:lstStyle/>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Select parent chemical</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Click to generate child </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Click </a:t>
            </a:r>
            <a:r>
              <a:rPr lang="en-US" sz="1600" b="1" dirty="0" smtClean="0">
                <a:solidFill>
                  <a:srgbClr val="0000FF"/>
                </a:solidFill>
                <a:latin typeface="Times New Roman" panose="02020603050405020304" pitchFamily="18" charset="0"/>
                <a:cs typeface="Times New Roman" panose="02020603050405020304" pitchFamily="18" charset="0"/>
              </a:rPr>
              <a:t>Edit product</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Go to Common Fragments section</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Switch to Fragment mode</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Click on </a:t>
            </a:r>
            <a:r>
              <a:rPr lang="en-US" sz="1600" b="1" dirty="0" smtClean="0">
                <a:solidFill>
                  <a:srgbClr val="0000FF"/>
                </a:solidFill>
                <a:latin typeface="Times New Roman" panose="02020603050405020304" pitchFamily="18" charset="0"/>
                <a:cs typeface="Times New Roman" panose="02020603050405020304" pitchFamily="18" charset="0"/>
              </a:rPr>
              <a:t>New</a:t>
            </a:r>
            <a:r>
              <a:rPr lang="en-US" sz="1600" dirty="0" smtClean="0">
                <a:solidFill>
                  <a:srgbClr val="0000FF"/>
                </a:solidFill>
                <a:latin typeface="Times New Roman" panose="02020603050405020304" pitchFamily="18" charset="0"/>
                <a:cs typeface="Times New Roman" panose="02020603050405020304" pitchFamily="18" charset="0"/>
              </a:rPr>
              <a:t> button to generate new common fragment</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Select Positional type</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Gave name of the fragment (or keep it as it is)</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Select single bond</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Click OK</a:t>
            </a:r>
            <a:endParaRPr lang="en-US" sz="1600" dirty="0">
              <a:solidFill>
                <a:srgbClr val="0000FF"/>
              </a:solidFill>
              <a:latin typeface="Times New Roman" panose="02020603050405020304" pitchFamily="18" charset="0"/>
              <a:cs typeface="Times New Roman" panose="02020603050405020304" pitchFamily="18" charset="0"/>
            </a:endParaRPr>
          </a:p>
        </p:txBody>
      </p:sp>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4023" y="1857749"/>
            <a:ext cx="3942642" cy="2508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ular Callout 21"/>
          <p:cNvSpPr/>
          <p:nvPr/>
        </p:nvSpPr>
        <p:spPr bwMode="auto">
          <a:xfrm>
            <a:off x="7337809" y="3246577"/>
            <a:ext cx="371192" cy="434935"/>
          </a:xfrm>
          <a:prstGeom prst="wedgeRoundRectCallout">
            <a:avLst>
              <a:gd name="adj1" fmla="val 103929"/>
              <a:gd name="adj2" fmla="val -7243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7</a:t>
            </a:r>
            <a:endParaRPr kumimoji="0" lang="en-US" sz="2000" b="1" i="0" u="none" strike="noStrike" cap="none" normalizeH="0" baseline="0" dirty="0" smtClean="0">
              <a:ln>
                <a:noFill/>
              </a:ln>
              <a:solidFill>
                <a:srgbClr val="0000FF"/>
              </a:solidFill>
              <a:effectLst/>
              <a:latin typeface="Arial" charset="0"/>
            </a:endParaRPr>
          </a:p>
        </p:txBody>
      </p:sp>
      <p:sp>
        <p:nvSpPr>
          <p:cNvPr id="24" name="Rounded Rectangular Callout 23"/>
          <p:cNvSpPr/>
          <p:nvPr/>
        </p:nvSpPr>
        <p:spPr bwMode="auto">
          <a:xfrm>
            <a:off x="8483728" y="2192129"/>
            <a:ext cx="363814" cy="434935"/>
          </a:xfrm>
          <a:prstGeom prst="wedgeRoundRectCallout">
            <a:avLst>
              <a:gd name="adj1" fmla="val -85196"/>
              <a:gd name="adj2" fmla="val 50375"/>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8</a:t>
            </a:r>
          </a:p>
        </p:txBody>
      </p:sp>
      <p:sp>
        <p:nvSpPr>
          <p:cNvPr id="25" name="Rounded Rectangular Callout 24"/>
          <p:cNvSpPr/>
          <p:nvPr/>
        </p:nvSpPr>
        <p:spPr bwMode="auto">
          <a:xfrm>
            <a:off x="11122068" y="2418419"/>
            <a:ext cx="363814" cy="434935"/>
          </a:xfrm>
          <a:prstGeom prst="wedgeRoundRectCallout">
            <a:avLst>
              <a:gd name="adj1" fmla="val -85196"/>
              <a:gd name="adj2" fmla="val 50375"/>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9</a:t>
            </a:r>
            <a:endParaRPr kumimoji="0" lang="en-US" sz="2000" b="1" i="0" u="none" strike="noStrike" cap="none" normalizeH="0" baseline="0" dirty="0" smtClean="0">
              <a:ln>
                <a:noFill/>
              </a:ln>
              <a:solidFill>
                <a:srgbClr val="0000FF"/>
              </a:solidFill>
              <a:effectLst/>
              <a:latin typeface="Arial" charset="0"/>
            </a:endParaRPr>
          </a:p>
        </p:txBody>
      </p:sp>
      <p:sp>
        <p:nvSpPr>
          <p:cNvPr id="26" name="Rounded Rectangular Callout 25"/>
          <p:cNvSpPr/>
          <p:nvPr/>
        </p:nvSpPr>
        <p:spPr bwMode="auto">
          <a:xfrm>
            <a:off x="11122067" y="3710199"/>
            <a:ext cx="511636" cy="374571"/>
          </a:xfrm>
          <a:prstGeom prst="wedgeRoundRectCallout">
            <a:avLst>
              <a:gd name="adj1" fmla="val -78118"/>
              <a:gd name="adj2" fmla="val 6246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b="1" dirty="0" smtClean="0">
                <a:solidFill>
                  <a:srgbClr val="0000FF"/>
                </a:solidFill>
                <a:latin typeface="Arial" charset="0"/>
              </a:rPr>
              <a:t>10</a:t>
            </a:r>
            <a:endParaRPr kumimoji="0" lang="en-US" sz="1600" b="1" i="0" u="none" strike="noStrike" cap="none" normalizeH="0" baseline="0" dirty="0" smtClean="0">
              <a:ln>
                <a:noFill/>
              </a:ln>
              <a:solidFill>
                <a:srgbClr val="0000FF"/>
              </a:solidFill>
              <a:effectLst/>
              <a:latin typeface="Arial" charset="0"/>
            </a:endParaRPr>
          </a:p>
        </p:txBody>
      </p:sp>
      <p:sp>
        <p:nvSpPr>
          <p:cNvPr id="27" name="Slide Number Placeholder 2"/>
          <p:cNvSpPr txBox="1">
            <a:spLocks/>
          </p:cNvSpPr>
          <p:nvPr/>
        </p:nvSpPr>
        <p:spPr bwMode="auto">
          <a:xfrm>
            <a:off x="9308869" y="6372975"/>
            <a:ext cx="27432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6ECB4DA1-AAF3-46A1-BEDF-F74576CEC777}" type="slidenum">
              <a:rPr lang="bg-BG" altLang="en-US" sz="1400" smtClean="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37</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43469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322" y="1157053"/>
            <a:ext cx="7420887" cy="4447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common </a:t>
            </a:r>
            <a:r>
              <a:rPr lang="en-US" b="1" dirty="0" smtClean="0">
                <a:latin typeface="Times New Roman" panose="02020603050405020304" pitchFamily="18" charset="0"/>
                <a:cs typeface="Times New Roman" panose="02020603050405020304" pitchFamily="18" charset="0"/>
              </a:rPr>
              <a:t>fragment (</a:t>
            </a:r>
            <a:r>
              <a:rPr lang="en-US" b="1" dirty="0" smtClean="0">
                <a:latin typeface="Times New Roman" panose="02020603050405020304" pitchFamily="18" charset="0"/>
                <a:cs typeface="Times New Roman" panose="02020603050405020304" pitchFamily="18" charset="0"/>
              </a:rPr>
              <a:t>2)</a:t>
            </a:r>
            <a:endParaRPr lang="en-US" b="1" dirty="0">
              <a:latin typeface="Times New Roman" panose="02020603050405020304" pitchFamily="18" charset="0"/>
              <a:cs typeface="Times New Roman" panose="02020603050405020304" pitchFamily="18" charset="0"/>
            </a:endParaRPr>
          </a:p>
        </p:txBody>
      </p:sp>
      <p:sp>
        <p:nvSpPr>
          <p:cNvPr id="19" name="Rounded Rectangular Callout 18"/>
          <p:cNvSpPr/>
          <p:nvPr/>
        </p:nvSpPr>
        <p:spPr bwMode="auto">
          <a:xfrm>
            <a:off x="5133616" y="1961385"/>
            <a:ext cx="599063" cy="442674"/>
          </a:xfrm>
          <a:prstGeom prst="wedgeRoundRectCallout">
            <a:avLst>
              <a:gd name="adj1" fmla="val 97510"/>
              <a:gd name="adj2" fmla="val -84963"/>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17</a:t>
            </a: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14" name="Rounded Rectangular Callout 13"/>
          <p:cNvSpPr/>
          <p:nvPr/>
        </p:nvSpPr>
        <p:spPr bwMode="auto">
          <a:xfrm>
            <a:off x="3507586" y="1953352"/>
            <a:ext cx="572179" cy="442674"/>
          </a:xfrm>
          <a:prstGeom prst="wedgeRoundRectCallout">
            <a:avLst>
              <a:gd name="adj1" fmla="val -66803"/>
              <a:gd name="adj2" fmla="val -8356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12</a:t>
            </a:r>
          </a:p>
        </p:txBody>
      </p:sp>
      <p:sp>
        <p:nvSpPr>
          <p:cNvPr id="18" name="Rounded Rectangular Callout 17"/>
          <p:cNvSpPr/>
          <p:nvPr/>
        </p:nvSpPr>
        <p:spPr bwMode="auto">
          <a:xfrm>
            <a:off x="1190224" y="5557364"/>
            <a:ext cx="572179" cy="442674"/>
          </a:xfrm>
          <a:prstGeom prst="wedgeRoundRectCallout">
            <a:avLst>
              <a:gd name="adj1" fmla="val -81044"/>
              <a:gd name="adj2" fmla="val -12651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11</a:t>
            </a:r>
          </a:p>
        </p:txBody>
      </p:sp>
      <p:sp>
        <p:nvSpPr>
          <p:cNvPr id="16" name="Rounded Rectangular Callout 15"/>
          <p:cNvSpPr/>
          <p:nvPr/>
        </p:nvSpPr>
        <p:spPr bwMode="auto">
          <a:xfrm>
            <a:off x="3373896" y="3395539"/>
            <a:ext cx="572179" cy="442674"/>
          </a:xfrm>
          <a:prstGeom prst="wedgeRoundRectCallout">
            <a:avLst>
              <a:gd name="adj1" fmla="val 104083"/>
              <a:gd name="adj2" fmla="val 108679"/>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13</a:t>
            </a:r>
          </a:p>
        </p:txBody>
      </p:sp>
      <p:sp>
        <p:nvSpPr>
          <p:cNvPr id="17" name="Rounded Rectangular Callout 16"/>
          <p:cNvSpPr/>
          <p:nvPr/>
        </p:nvSpPr>
        <p:spPr bwMode="auto">
          <a:xfrm>
            <a:off x="2498755" y="2017563"/>
            <a:ext cx="572179" cy="442674"/>
          </a:xfrm>
          <a:prstGeom prst="wedgeRoundRectCallout">
            <a:avLst>
              <a:gd name="adj1" fmla="val -63638"/>
              <a:gd name="adj2" fmla="val -81522"/>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14</a:t>
            </a:r>
          </a:p>
        </p:txBody>
      </p:sp>
      <p:sp>
        <p:nvSpPr>
          <p:cNvPr id="22" name="Rounded Rectangular Callout 21"/>
          <p:cNvSpPr/>
          <p:nvPr/>
        </p:nvSpPr>
        <p:spPr bwMode="auto">
          <a:xfrm>
            <a:off x="4561437" y="4410623"/>
            <a:ext cx="572179" cy="442674"/>
          </a:xfrm>
          <a:prstGeom prst="wedgeRoundRectCallout">
            <a:avLst>
              <a:gd name="adj1" fmla="val -81043"/>
              <a:gd name="adj2" fmla="val -126516"/>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15</a:t>
            </a:r>
          </a:p>
        </p:txBody>
      </p:sp>
      <p:sp>
        <p:nvSpPr>
          <p:cNvPr id="24" name="Rounded Rectangular Callout 23"/>
          <p:cNvSpPr/>
          <p:nvPr/>
        </p:nvSpPr>
        <p:spPr bwMode="auto">
          <a:xfrm>
            <a:off x="1566848" y="1203639"/>
            <a:ext cx="572179" cy="442674"/>
          </a:xfrm>
          <a:prstGeom prst="wedgeRoundRectCallout">
            <a:avLst>
              <a:gd name="adj1" fmla="val -93701"/>
              <a:gd name="adj2" fmla="val 69821"/>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16</a:t>
            </a:r>
          </a:p>
        </p:txBody>
      </p:sp>
      <p:sp>
        <p:nvSpPr>
          <p:cNvPr id="25" name="Rounded Rectangular Callout 24"/>
          <p:cNvSpPr/>
          <p:nvPr/>
        </p:nvSpPr>
        <p:spPr bwMode="auto">
          <a:xfrm>
            <a:off x="4986484" y="3174202"/>
            <a:ext cx="599063" cy="442674"/>
          </a:xfrm>
          <a:prstGeom prst="wedgeRoundRectCallout">
            <a:avLst>
              <a:gd name="adj1" fmla="val -88376"/>
              <a:gd name="adj2" fmla="val 9705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18</a:t>
            </a:r>
          </a:p>
        </p:txBody>
      </p:sp>
      <p:grpSp>
        <p:nvGrpSpPr>
          <p:cNvPr id="2" name="Group 1"/>
          <p:cNvGrpSpPr/>
          <p:nvPr/>
        </p:nvGrpSpPr>
        <p:grpSpPr>
          <a:xfrm>
            <a:off x="6615715" y="3452913"/>
            <a:ext cx="5309535" cy="2800767"/>
            <a:chOff x="6686308" y="3937935"/>
            <a:chExt cx="5309535" cy="2800767"/>
          </a:xfrm>
        </p:grpSpPr>
        <p:sp>
          <p:nvSpPr>
            <p:cNvPr id="12" name="TextBox 11"/>
            <p:cNvSpPr txBox="1"/>
            <p:nvPr/>
          </p:nvSpPr>
          <p:spPr>
            <a:xfrm>
              <a:off x="6686308" y="3937935"/>
              <a:ext cx="5309535" cy="2800767"/>
            </a:xfrm>
            <a:prstGeom prst="rect">
              <a:avLst/>
            </a:prstGeom>
            <a:solidFill>
              <a:schemeClr val="bg1"/>
            </a:solidFill>
          </p:spPr>
          <p:txBody>
            <a:bodyPr wrap="square" rtlCol="0">
              <a:spAutoFit/>
            </a:bodyPr>
            <a:lstStyle/>
            <a:p>
              <a:pPr marL="342900" indent="-342900">
                <a:buFont typeface="+mj-lt"/>
                <a:buAutoNum type="arabicParenR" startAt="11"/>
              </a:pPr>
              <a:r>
                <a:rPr lang="en-US" sz="1600" dirty="0" smtClean="0">
                  <a:solidFill>
                    <a:srgbClr val="0000FF"/>
                  </a:solidFill>
                  <a:latin typeface="Times New Roman" panose="02020603050405020304" pitchFamily="18" charset="0"/>
                  <a:cs typeface="Times New Roman" panose="02020603050405020304" pitchFamily="18" charset="0"/>
                </a:rPr>
                <a:t>A new positional fragment appears in the library with fragments</a:t>
              </a:r>
            </a:p>
            <a:p>
              <a:pPr marL="342900" indent="-342900">
                <a:buAutoNum type="arabicParenR" startAt="11"/>
              </a:pPr>
              <a:r>
                <a:rPr lang="en-US" sz="1600" dirty="0" smtClean="0">
                  <a:solidFill>
                    <a:srgbClr val="0000FF"/>
                  </a:solidFill>
                  <a:latin typeface="Times New Roman" panose="02020603050405020304" pitchFamily="18" charset="0"/>
                  <a:cs typeface="Times New Roman" panose="02020603050405020304" pitchFamily="18" charset="0"/>
                </a:rPr>
                <a:t>Click on      button to select O-atom. </a:t>
              </a:r>
            </a:p>
            <a:p>
              <a:pPr marL="342900" indent="-342900">
                <a:buAutoNum type="arabicParenR" startAt="11"/>
              </a:pPr>
              <a:r>
                <a:rPr lang="en-US" sz="1600" dirty="0" smtClean="0">
                  <a:solidFill>
                    <a:srgbClr val="0000FF"/>
                  </a:solidFill>
                  <a:latin typeface="Times New Roman" panose="02020603050405020304" pitchFamily="18" charset="0"/>
                  <a:cs typeface="Times New Roman" panose="02020603050405020304" pitchFamily="18" charset="0"/>
                </a:rPr>
                <a:t>Press left mouse button on blank canvas to add O-atom </a:t>
              </a:r>
            </a:p>
            <a:p>
              <a:pPr marL="342900" indent="-342900">
                <a:buAutoNum type="arabicParenR" startAt="11"/>
              </a:pPr>
              <a:r>
                <a:rPr lang="en-US" sz="1600" dirty="0" smtClean="0">
                  <a:solidFill>
                    <a:srgbClr val="0000FF"/>
                  </a:solidFill>
                  <a:latin typeface="Times New Roman" panose="02020603050405020304" pitchFamily="18" charset="0"/>
                  <a:cs typeface="Times New Roman" panose="02020603050405020304" pitchFamily="18" charset="0"/>
                </a:rPr>
                <a:t>Click on pencil button      </a:t>
              </a:r>
            </a:p>
            <a:p>
              <a:pPr marL="342900" indent="-342900">
                <a:buAutoNum type="arabicParenR" startAt="11"/>
              </a:pPr>
              <a:r>
                <a:rPr lang="en-US" sz="1600" dirty="0" smtClean="0">
                  <a:solidFill>
                    <a:srgbClr val="0000FF"/>
                  </a:solidFill>
                  <a:latin typeface="Times New Roman" panose="02020603050405020304" pitchFamily="18" charset="0"/>
                  <a:cs typeface="Times New Roman" panose="02020603050405020304" pitchFamily="18" charset="0"/>
                </a:rPr>
                <a:t>Position on Oxygen atom, drag to draw the single bond</a:t>
              </a:r>
            </a:p>
            <a:p>
              <a:pPr marL="342900" indent="-342900">
                <a:buAutoNum type="arabicParenR" startAt="11"/>
              </a:pPr>
              <a:r>
                <a:rPr lang="en-US" sz="1600" dirty="0" smtClean="0">
                  <a:solidFill>
                    <a:srgbClr val="0000FF"/>
                  </a:solidFill>
                  <a:latin typeface="Times New Roman" panose="02020603050405020304" pitchFamily="18" charset="0"/>
                  <a:cs typeface="Times New Roman" panose="02020603050405020304" pitchFamily="18" charset="0"/>
                </a:rPr>
                <a:t>Click on carbon button      to display Carbon atoms. Now the C-atom is displayed.</a:t>
              </a:r>
            </a:p>
            <a:p>
              <a:pPr marL="342900" indent="-342900">
                <a:buAutoNum type="arabicParenR" startAt="11"/>
              </a:pPr>
              <a:r>
                <a:rPr lang="en-US" sz="1600" dirty="0" smtClean="0">
                  <a:solidFill>
                    <a:srgbClr val="0000FF"/>
                  </a:solidFill>
                  <a:latin typeface="Times New Roman" panose="02020603050405020304" pitchFamily="18" charset="0"/>
                  <a:cs typeface="Times New Roman" panose="02020603050405020304" pitchFamily="18" charset="0"/>
                </a:rPr>
                <a:t>Click on the button for defining the explicit H-atoms     </a:t>
              </a:r>
            </a:p>
            <a:p>
              <a:pPr marL="342900" indent="-342900">
                <a:buAutoNum type="arabicParenR" startAt="11"/>
              </a:pPr>
              <a:r>
                <a:rPr lang="en-US" sz="1600" dirty="0" smtClean="0">
                  <a:solidFill>
                    <a:srgbClr val="0000FF"/>
                  </a:solidFill>
                  <a:latin typeface="Times New Roman" panose="02020603050405020304" pitchFamily="18" charset="0"/>
                  <a:cs typeface="Times New Roman" panose="02020603050405020304" pitchFamily="18" charset="0"/>
                </a:rPr>
                <a:t>Press three times over the C atom, to define three hydrogen atoms (i.e. to be methyl group only)</a:t>
              </a:r>
              <a:endParaRPr lang="en-US" sz="1600" dirty="0">
                <a:solidFill>
                  <a:srgbClr val="0000FF"/>
                </a:solidFill>
                <a:latin typeface="Times New Roman" panose="02020603050405020304" pitchFamily="18" charset="0"/>
                <a:cs typeface="Times New Roman" panose="02020603050405020304" pitchFamily="18" charset="0"/>
              </a:endParaRPr>
            </a:p>
          </p:txBody>
        </p:sp>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312" y="4477629"/>
              <a:ext cx="255893"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8518" y="4914406"/>
              <a:ext cx="2667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3783" y="5391620"/>
              <a:ext cx="2667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50619" y="5951695"/>
              <a:ext cx="2571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38</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196989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322" y="1113624"/>
            <a:ext cx="7928456" cy="4591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common </a:t>
            </a:r>
            <a:r>
              <a:rPr lang="en-US" b="1" dirty="0" smtClean="0">
                <a:latin typeface="Times New Roman" panose="02020603050405020304" pitchFamily="18" charset="0"/>
                <a:cs typeface="Times New Roman" panose="02020603050405020304" pitchFamily="18" charset="0"/>
              </a:rPr>
              <a:t>fragment (</a:t>
            </a:r>
            <a:r>
              <a:rPr lang="en-US" b="1" dirty="0" smtClean="0">
                <a:latin typeface="Times New Roman" panose="02020603050405020304" pitchFamily="18" charset="0"/>
                <a:cs typeface="Times New Roman" panose="02020603050405020304" pitchFamily="18" charset="0"/>
              </a:rPr>
              <a:t>3)</a:t>
            </a:r>
            <a:endParaRPr lang="en-US" b="1" dirty="0">
              <a:latin typeface="Times New Roman" panose="02020603050405020304" pitchFamily="18" charset="0"/>
              <a:cs typeface="Times New Roman" panose="02020603050405020304" pitchFamily="18"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18" name="Rounded Rectangular Callout 17"/>
          <p:cNvSpPr/>
          <p:nvPr/>
        </p:nvSpPr>
        <p:spPr bwMode="auto">
          <a:xfrm>
            <a:off x="2801717" y="2966537"/>
            <a:ext cx="572179" cy="442674"/>
          </a:xfrm>
          <a:prstGeom prst="wedgeRoundRectCallout">
            <a:avLst>
              <a:gd name="adj1" fmla="val -84209"/>
              <a:gd name="adj2" fmla="val -118336"/>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19</a:t>
            </a:r>
          </a:p>
        </p:txBody>
      </p:sp>
      <p:sp>
        <p:nvSpPr>
          <p:cNvPr id="16" name="Rounded Rectangular Callout 15"/>
          <p:cNvSpPr/>
          <p:nvPr/>
        </p:nvSpPr>
        <p:spPr bwMode="auto">
          <a:xfrm>
            <a:off x="3659985" y="3616876"/>
            <a:ext cx="572179" cy="442674"/>
          </a:xfrm>
          <a:prstGeom prst="wedgeRoundRectCallout">
            <a:avLst>
              <a:gd name="adj1" fmla="val 104083"/>
              <a:gd name="adj2" fmla="val 108679"/>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20</a:t>
            </a:r>
            <a:endParaRPr kumimoji="0" lang="en-US" sz="2000" b="1" i="0" u="none" strike="noStrike" cap="none" normalizeH="0" baseline="0" dirty="0" smtClean="0">
              <a:ln>
                <a:noFill/>
              </a:ln>
              <a:solidFill>
                <a:srgbClr val="0000FF"/>
              </a:solidFill>
              <a:effectLst/>
              <a:latin typeface="Arial" charset="0"/>
            </a:endParaRPr>
          </a:p>
        </p:txBody>
      </p:sp>
      <p:sp>
        <p:nvSpPr>
          <p:cNvPr id="22" name="Rounded Rectangular Callout 21"/>
          <p:cNvSpPr/>
          <p:nvPr/>
        </p:nvSpPr>
        <p:spPr bwMode="auto">
          <a:xfrm>
            <a:off x="5762872" y="4828375"/>
            <a:ext cx="572179" cy="442674"/>
          </a:xfrm>
          <a:prstGeom prst="wedgeRoundRectCallout">
            <a:avLst>
              <a:gd name="adj1" fmla="val -81043"/>
              <a:gd name="adj2" fmla="val -126516"/>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21</a:t>
            </a:r>
            <a:endParaRPr kumimoji="0" lang="en-US" sz="2000" b="1" i="0" u="none" strike="noStrike" cap="none" normalizeH="0" baseline="0" dirty="0" smtClean="0">
              <a:ln>
                <a:noFill/>
              </a:ln>
              <a:solidFill>
                <a:srgbClr val="0000FF"/>
              </a:solidFill>
              <a:effectLst/>
              <a:latin typeface="Arial" charset="0"/>
            </a:endParaRPr>
          </a:p>
        </p:txBody>
      </p:sp>
      <p:sp>
        <p:nvSpPr>
          <p:cNvPr id="28" name="TextBox 27"/>
          <p:cNvSpPr txBox="1"/>
          <p:nvPr/>
        </p:nvSpPr>
        <p:spPr>
          <a:xfrm>
            <a:off x="6626508" y="4387992"/>
            <a:ext cx="5152598" cy="1323439"/>
          </a:xfrm>
          <a:prstGeom prst="rect">
            <a:avLst/>
          </a:prstGeom>
          <a:solidFill>
            <a:schemeClr val="bg1"/>
          </a:solidFill>
        </p:spPr>
        <p:txBody>
          <a:bodyPr wrap="square" rtlCol="0">
            <a:spAutoFit/>
          </a:bodyPr>
          <a:lstStyle/>
          <a:p>
            <a:pPr marL="342900" indent="-342900">
              <a:buFont typeface="+mj-lt"/>
              <a:buAutoNum type="arabicParenR" startAt="19"/>
            </a:pPr>
            <a:r>
              <a:rPr lang="en-US" sz="1600" dirty="0" smtClean="0">
                <a:solidFill>
                  <a:srgbClr val="0000FF"/>
                </a:solidFill>
                <a:latin typeface="Times New Roman" panose="02020603050405020304" pitchFamily="18" charset="0"/>
                <a:cs typeface="Times New Roman" panose="02020603050405020304" pitchFamily="18" charset="0"/>
              </a:rPr>
              <a:t>Press </a:t>
            </a:r>
            <a:r>
              <a:rPr lang="en-US" sz="1600" b="1" dirty="0" err="1" smtClean="0">
                <a:solidFill>
                  <a:srgbClr val="0000FF"/>
                </a:solidFill>
                <a:latin typeface="Times New Roman" panose="02020603050405020304" pitchFamily="18" charset="0"/>
                <a:cs typeface="Times New Roman" panose="02020603050405020304" pitchFamily="18" charset="0"/>
              </a:rPr>
              <a:t>Fval</a:t>
            </a:r>
            <a:r>
              <a:rPr lang="en-US" sz="1600" dirty="0" smtClean="0">
                <a:solidFill>
                  <a:srgbClr val="0000FF"/>
                </a:solidFill>
                <a:latin typeface="Times New Roman" panose="02020603050405020304" pitchFamily="18" charset="0"/>
                <a:cs typeface="Times New Roman" panose="02020603050405020304" pitchFamily="18" charset="0"/>
              </a:rPr>
              <a:t> button to define bond for connection of the fragment to the scaffold</a:t>
            </a:r>
          </a:p>
          <a:p>
            <a:pPr marL="342900" indent="-342900">
              <a:buAutoNum type="arabicParenR" startAt="19"/>
            </a:pPr>
            <a:r>
              <a:rPr lang="en-US" sz="1600" dirty="0" smtClean="0">
                <a:solidFill>
                  <a:srgbClr val="0000FF"/>
                </a:solidFill>
                <a:latin typeface="Times New Roman" panose="02020603050405020304" pitchFamily="18" charset="0"/>
                <a:cs typeface="Times New Roman" panose="02020603050405020304" pitchFamily="18" charset="0"/>
              </a:rPr>
              <a:t>Right-click over the O-atom</a:t>
            </a:r>
          </a:p>
          <a:p>
            <a:pPr marL="342900" indent="-342900">
              <a:buAutoNum type="arabicParenR" startAt="19"/>
            </a:pPr>
            <a:r>
              <a:rPr lang="en-US" sz="1600" dirty="0" smtClean="0">
                <a:solidFill>
                  <a:srgbClr val="0000FF"/>
                </a:solidFill>
                <a:latin typeface="Times New Roman" panose="02020603050405020304" pitchFamily="18" charset="0"/>
                <a:cs typeface="Times New Roman" panose="02020603050405020304" pitchFamily="18" charset="0"/>
              </a:rPr>
              <a:t>Select Single bond</a:t>
            </a:r>
            <a:endParaRPr lang="en-US" sz="1600" b="1" dirty="0" smtClean="0">
              <a:solidFill>
                <a:srgbClr val="0000FF"/>
              </a:solidFill>
              <a:latin typeface="Times New Roman" panose="02020603050405020304" pitchFamily="18" charset="0"/>
              <a:cs typeface="Times New Roman" panose="02020603050405020304" pitchFamily="18" charset="0"/>
            </a:endParaRPr>
          </a:p>
          <a:p>
            <a:pPr marL="342900" indent="-342900">
              <a:buAutoNum type="arabicParenR" startAt="19"/>
            </a:pPr>
            <a:r>
              <a:rPr lang="en-US" sz="1600" dirty="0" smtClean="0">
                <a:solidFill>
                  <a:srgbClr val="0000FF"/>
                </a:solidFill>
                <a:latin typeface="Times New Roman" panose="02020603050405020304" pitchFamily="18" charset="0"/>
                <a:cs typeface="Times New Roman" panose="02020603050405020304" pitchFamily="18" charset="0"/>
              </a:rPr>
              <a:t>A bond appears labeled with X1</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051" y="1677468"/>
            <a:ext cx="2794726" cy="2382082"/>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9" name="Rounded Rectangular Callout 28"/>
          <p:cNvSpPr/>
          <p:nvPr/>
        </p:nvSpPr>
        <p:spPr bwMode="auto">
          <a:xfrm>
            <a:off x="6676025" y="3174202"/>
            <a:ext cx="572179" cy="442674"/>
          </a:xfrm>
          <a:prstGeom prst="wedgeRoundRectCallout">
            <a:avLst>
              <a:gd name="adj1" fmla="val 64526"/>
              <a:gd name="adj2" fmla="val -9174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22</a:t>
            </a:r>
            <a:endParaRPr kumimoji="0" lang="en-US" sz="2000" b="1" i="0" u="none" strike="noStrike" cap="none" normalizeH="0" baseline="0" dirty="0" smtClean="0">
              <a:ln>
                <a:noFill/>
              </a:ln>
              <a:solidFill>
                <a:srgbClr val="0000FF"/>
              </a:solidFill>
              <a:effectLst/>
              <a:latin typeface="Arial" charset="0"/>
            </a:endParaRPr>
          </a:p>
        </p:txBody>
      </p:sp>
      <p:sp>
        <p:nvSpPr>
          <p:cNvPr id="14"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39</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2522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1200152" y="53633"/>
            <a:ext cx="9696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63500" algn="ctr">
              <a:spcBef>
                <a:spcPct val="20000"/>
              </a:spcBef>
              <a:buFontTx/>
              <a:buNone/>
              <a:defRPr sz="2800" b="1">
                <a:solidFill>
                  <a:srgbClr val="0070C0"/>
                </a:solidFill>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GB" altLang="en-US" dirty="0" smtClean="0"/>
              <a:t>Aim of this presentation </a:t>
            </a:r>
            <a:endParaRPr lang="en-GB" altLang="en-US" dirty="0"/>
          </a:p>
        </p:txBody>
      </p:sp>
      <p:sp>
        <p:nvSpPr>
          <p:cNvPr id="2" name="TextBox 1"/>
          <p:cNvSpPr txBox="1"/>
          <p:nvPr/>
        </p:nvSpPr>
        <p:spPr>
          <a:xfrm>
            <a:off x="527381" y="1340768"/>
            <a:ext cx="11277932" cy="51706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This presentation is intended to help users to define structures with common fragments (</a:t>
            </a:r>
            <a:r>
              <a:rPr lang="en-US" sz="2000"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Markush</a:t>
            </a:r>
            <a:r>
              <a:rPr lang="en-US"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structures) in </a:t>
            </a:r>
            <a:r>
              <a:rPr lang="en-US" sz="2000"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MetaPath</a:t>
            </a:r>
            <a:endParaRPr lang="en-US"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a:p>
            <a:pPr marL="342900" indent="-342900">
              <a:lnSpc>
                <a:spcPct val="150000"/>
              </a:lnSpc>
              <a:buFont typeface="Arial" panose="020B0604020202020204" pitchFamily="34" charset="0"/>
              <a:buChar char="•"/>
            </a:pPr>
            <a:r>
              <a:rPr lang="en-US"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All types of common fragments are listed below</a:t>
            </a:r>
          </a:p>
          <a:p>
            <a:pPr marL="342900" indent="-342900">
              <a:lnSpc>
                <a:spcPct val="150000"/>
              </a:lnSpc>
              <a:buFont typeface="Arial" panose="020B0604020202020204" pitchFamily="34" charset="0"/>
              <a:buChar char="•"/>
            </a:pPr>
            <a:r>
              <a:rPr lang="en-US"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However, the focus is set on:</a:t>
            </a:r>
          </a:p>
          <a:p>
            <a:pPr marL="800100" lvl="1" indent="-342900">
              <a:lnSpc>
                <a:spcPct val="150000"/>
              </a:lnSpc>
              <a:buFont typeface="Courier New" panose="02070309020205020404" pitchFamily="49" charset="0"/>
              <a:buChar char="o"/>
            </a:pPr>
            <a:r>
              <a:rPr lang="en-US" sz="2000"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Positional fragments</a:t>
            </a:r>
            <a:r>
              <a:rPr lang="en-US"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when user needs to put a </a:t>
            </a:r>
            <a:r>
              <a:rPr lang="en-US" sz="2000"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Markush</a:t>
            </a:r>
            <a:r>
              <a:rPr lang="en-US"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structure in a metabolic map</a:t>
            </a:r>
          </a:p>
          <a:p>
            <a:pPr marL="800100" lvl="1" indent="-342900">
              <a:lnSpc>
                <a:spcPct val="150000"/>
              </a:lnSpc>
              <a:buFont typeface="Courier New" panose="02070309020205020404" pitchFamily="49" charset="0"/>
              <a:buChar char="o"/>
            </a:pPr>
            <a:r>
              <a:rPr lang="en-US"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Enumeration and chain fragments, when user needs to define a more sophisticated search</a:t>
            </a:r>
          </a:p>
          <a:p>
            <a:pPr marL="342900" lvl="1" indent="-342900">
              <a:lnSpc>
                <a:spcPct val="150000"/>
              </a:lnSpc>
              <a:buFont typeface="Arial" panose="020B0604020202020204" pitchFamily="34" charset="0"/>
              <a:buChar char="•"/>
            </a:pPr>
            <a:r>
              <a:rPr lang="en-US" sz="2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The focus is set on </a:t>
            </a:r>
            <a:r>
              <a:rPr lang="en-US" sz="2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positional fragments</a:t>
            </a:r>
            <a:r>
              <a:rPr lang="en-US" sz="2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because they </a:t>
            </a:r>
            <a:r>
              <a:rPr lang="en-US"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represent </a:t>
            </a:r>
            <a:r>
              <a:rPr lang="en-US" sz="2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the </a:t>
            </a:r>
            <a:r>
              <a:rPr lang="en-US" sz="2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Markush</a:t>
            </a:r>
            <a:r>
              <a:rPr lang="en-US" sz="2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structures that user will find in literature </a:t>
            </a:r>
            <a:r>
              <a:rPr lang="en-US"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sources</a:t>
            </a:r>
            <a:endParaRPr lang="bg-BG"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a:p>
            <a:pPr marL="342900" lvl="1" indent="-342900">
              <a:lnSpc>
                <a:spcPct val="150000"/>
              </a:lnSpc>
              <a:buFont typeface="Arial" panose="020B0604020202020204" pitchFamily="34" charset="0"/>
              <a:buChar char="•"/>
            </a:pPr>
            <a:endParaRPr lang="en-US"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a:p>
            <a:pPr marL="342900" lvl="1" indent="-342900">
              <a:lnSpc>
                <a:spcPct val="150000"/>
              </a:lnSpc>
              <a:buFont typeface="Arial" panose="020B0604020202020204" pitchFamily="34" charset="0"/>
              <a:buChar char="•"/>
            </a:pPr>
            <a:endParaRPr lang="bg-BG" sz="2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a:p>
            <a:pPr marL="342900" lvl="1" indent="-342900">
              <a:lnSpc>
                <a:spcPct val="150000"/>
              </a:lnSpc>
              <a:buFont typeface="Arial" panose="020B0604020202020204" pitchFamily="34" charset="0"/>
              <a:buChar char="•"/>
            </a:pPr>
            <a:r>
              <a:rPr lang="en-US"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In case of interest, the presentation could be expanded with examples for fragments not </a:t>
            </a:r>
            <a:r>
              <a:rPr lang="en-US"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currently covered</a:t>
            </a:r>
            <a:endParaRPr lang="en-US" sz="2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4" name="Straight Connector 3"/>
          <p:cNvCxnSpPr/>
          <p:nvPr/>
        </p:nvCxnSpPr>
        <p:spPr>
          <a:xfrm>
            <a:off x="9053" y="1093918"/>
            <a:ext cx="12048661"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spcBef>
                  <a:spcPct val="0"/>
                </a:spcBef>
                <a:buFontTx/>
                <a:buNone/>
              </a:pPr>
              <a:t>4</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83427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20" y="1116007"/>
            <a:ext cx="8191150" cy="487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850" t="74264" r="67285" b="2169"/>
          <a:stretch/>
        </p:blipFill>
        <p:spPr bwMode="auto">
          <a:xfrm>
            <a:off x="1467236" y="5416126"/>
            <a:ext cx="1196476" cy="1029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common </a:t>
            </a:r>
            <a:r>
              <a:rPr lang="en-US" b="1" dirty="0" smtClean="0">
                <a:latin typeface="Times New Roman" panose="02020603050405020304" pitchFamily="18" charset="0"/>
                <a:cs typeface="Times New Roman" panose="02020603050405020304" pitchFamily="18" charset="0"/>
              </a:rPr>
              <a:t>fragment (</a:t>
            </a:r>
            <a:r>
              <a:rPr lang="en-US" b="1" dirty="0" smtClean="0">
                <a:latin typeface="Times New Roman" panose="02020603050405020304" pitchFamily="18" charset="0"/>
                <a:cs typeface="Times New Roman" panose="02020603050405020304" pitchFamily="18" charset="0"/>
              </a:rPr>
              <a:t>4)</a:t>
            </a:r>
            <a:endParaRPr lang="en-US" b="1" dirty="0">
              <a:latin typeface="Times New Roman" panose="02020603050405020304" pitchFamily="18" charset="0"/>
              <a:cs typeface="Times New Roman" panose="02020603050405020304" pitchFamily="18"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18" name="Rounded Rectangular Callout 17"/>
          <p:cNvSpPr/>
          <p:nvPr/>
        </p:nvSpPr>
        <p:spPr bwMode="auto">
          <a:xfrm>
            <a:off x="3087805" y="4514679"/>
            <a:ext cx="572179" cy="442674"/>
          </a:xfrm>
          <a:prstGeom prst="wedgeRoundRectCallout">
            <a:avLst>
              <a:gd name="adj1" fmla="val -144335"/>
              <a:gd name="adj2" fmla="val 4118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24</a:t>
            </a:r>
            <a:endParaRPr kumimoji="0" lang="en-US" sz="2000" b="1" i="0" u="none" strike="noStrike" cap="none" normalizeH="0" baseline="0" dirty="0" smtClean="0">
              <a:ln>
                <a:noFill/>
              </a:ln>
              <a:solidFill>
                <a:srgbClr val="0000FF"/>
              </a:solidFill>
              <a:effectLst/>
              <a:latin typeface="Arial" charset="0"/>
            </a:endParaRPr>
          </a:p>
        </p:txBody>
      </p:sp>
      <p:sp>
        <p:nvSpPr>
          <p:cNvPr id="28" name="TextBox 27"/>
          <p:cNvSpPr txBox="1"/>
          <p:nvPr/>
        </p:nvSpPr>
        <p:spPr>
          <a:xfrm>
            <a:off x="5530492" y="5038173"/>
            <a:ext cx="5243132" cy="830997"/>
          </a:xfrm>
          <a:prstGeom prst="rect">
            <a:avLst/>
          </a:prstGeom>
          <a:solidFill>
            <a:schemeClr val="bg1"/>
          </a:solidFill>
        </p:spPr>
        <p:txBody>
          <a:bodyPr wrap="square" rtlCol="0">
            <a:spAutoFit/>
          </a:bodyPr>
          <a:lstStyle/>
          <a:p>
            <a:pPr marL="342900" indent="-342900">
              <a:buFont typeface="+mj-lt"/>
              <a:buAutoNum type="arabicParenR" startAt="23"/>
            </a:pPr>
            <a:r>
              <a:rPr lang="en-US" sz="1600" dirty="0" smtClean="0">
                <a:solidFill>
                  <a:srgbClr val="0000FF"/>
                </a:solidFill>
                <a:latin typeface="Times New Roman" panose="02020603050405020304" pitchFamily="18" charset="0"/>
                <a:cs typeface="Times New Roman" panose="02020603050405020304" pitchFamily="18" charset="0"/>
              </a:rPr>
              <a:t>Perform right-clicks over the name of the positional fragment and press on </a:t>
            </a:r>
            <a:r>
              <a:rPr lang="en-US" sz="1600" b="1" dirty="0" smtClean="0">
                <a:solidFill>
                  <a:srgbClr val="0000FF"/>
                </a:solidFill>
                <a:latin typeface="Times New Roman" panose="02020603050405020304" pitchFamily="18" charset="0"/>
                <a:cs typeface="Times New Roman" panose="02020603050405020304" pitchFamily="18" charset="0"/>
              </a:rPr>
              <a:t>Add </a:t>
            </a:r>
            <a:r>
              <a:rPr lang="en-US" sz="1600" b="1" dirty="0" err="1" smtClean="0">
                <a:solidFill>
                  <a:srgbClr val="0000FF"/>
                </a:solidFill>
                <a:latin typeface="Times New Roman" panose="02020603050405020304" pitchFamily="18" charset="0"/>
                <a:cs typeface="Times New Roman" panose="02020603050405020304" pitchFamily="18" charset="0"/>
              </a:rPr>
              <a:t>struc</a:t>
            </a:r>
            <a:endParaRPr lang="en-US" sz="1600" b="1" dirty="0" smtClean="0">
              <a:solidFill>
                <a:srgbClr val="0000FF"/>
              </a:solidFill>
              <a:latin typeface="Times New Roman" panose="02020603050405020304" pitchFamily="18" charset="0"/>
              <a:cs typeface="Times New Roman" panose="02020603050405020304" pitchFamily="18" charset="0"/>
            </a:endParaRPr>
          </a:p>
          <a:p>
            <a:pPr marL="342900" indent="-342900">
              <a:buFont typeface="+mj-lt"/>
              <a:buAutoNum type="arabicParenR" startAt="23"/>
            </a:pPr>
            <a:r>
              <a:rPr lang="en-US" sz="1600" dirty="0" smtClean="0">
                <a:solidFill>
                  <a:srgbClr val="0000FF"/>
                </a:solidFill>
                <a:latin typeface="Times New Roman" panose="02020603050405020304" pitchFamily="18" charset="0"/>
                <a:cs typeface="Times New Roman" panose="02020603050405020304" pitchFamily="18" charset="0"/>
              </a:rPr>
              <a:t>The fragment appears in the library</a:t>
            </a:r>
          </a:p>
        </p:txBody>
      </p:sp>
      <p:sp>
        <p:nvSpPr>
          <p:cNvPr id="29" name="Rounded Rectangular Callout 28"/>
          <p:cNvSpPr/>
          <p:nvPr/>
        </p:nvSpPr>
        <p:spPr bwMode="auto">
          <a:xfrm>
            <a:off x="818432" y="5709759"/>
            <a:ext cx="572179" cy="442674"/>
          </a:xfrm>
          <a:prstGeom prst="wedgeRoundRectCallout">
            <a:avLst>
              <a:gd name="adj1" fmla="val 64526"/>
              <a:gd name="adj2" fmla="val -9174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23</a:t>
            </a:r>
            <a:endParaRPr kumimoji="0" lang="en-US" sz="2000" b="1" i="0" u="none" strike="noStrike" cap="none" normalizeH="0" baseline="0" dirty="0" smtClean="0">
              <a:ln>
                <a:noFill/>
              </a:ln>
              <a:solidFill>
                <a:srgbClr val="0000FF"/>
              </a:solidFill>
              <a:effectLst/>
              <a:latin typeface="Arial" charset="0"/>
            </a:endParaRPr>
          </a:p>
        </p:txBody>
      </p:sp>
      <p:sp>
        <p:nvSpPr>
          <p:cNvPr id="11"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40</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82713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62" y="1157288"/>
            <a:ext cx="7349787" cy="429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Attachment of fragment to the </a:t>
            </a:r>
            <a:r>
              <a:rPr lang="en-US" b="1" dirty="0" smtClean="0">
                <a:latin typeface="Times New Roman" panose="02020603050405020304" pitchFamily="18" charset="0"/>
                <a:cs typeface="Times New Roman" panose="02020603050405020304" pitchFamily="18" charset="0"/>
              </a:rPr>
              <a:t>scaffold (</a:t>
            </a:r>
            <a:r>
              <a:rPr lang="en-US" b="1" dirty="0" smtClean="0">
                <a:latin typeface="Times New Roman" panose="02020603050405020304" pitchFamily="18" charset="0"/>
                <a:cs typeface="Times New Roman" panose="02020603050405020304" pitchFamily="18" charset="0"/>
              </a:rPr>
              <a:t>1)</a:t>
            </a:r>
            <a:endParaRPr lang="en-US" b="1" dirty="0">
              <a:latin typeface="Times New Roman" panose="02020603050405020304" pitchFamily="18" charset="0"/>
              <a:cs typeface="Times New Roman" panose="02020603050405020304" pitchFamily="18"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18" name="Rounded Rectangular Callout 17"/>
          <p:cNvSpPr/>
          <p:nvPr/>
        </p:nvSpPr>
        <p:spPr bwMode="auto">
          <a:xfrm>
            <a:off x="4291916" y="4514679"/>
            <a:ext cx="572179" cy="442674"/>
          </a:xfrm>
          <a:prstGeom prst="wedgeRoundRectCallout">
            <a:avLst>
              <a:gd name="adj1" fmla="val 126235"/>
              <a:gd name="adj2" fmla="val 4374"/>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27</a:t>
            </a:r>
            <a:endParaRPr kumimoji="0" lang="en-US" sz="2000" b="1" i="0" u="none" strike="noStrike" cap="none" normalizeH="0" baseline="0" dirty="0" smtClean="0">
              <a:ln>
                <a:noFill/>
              </a:ln>
              <a:solidFill>
                <a:srgbClr val="0000FF"/>
              </a:solidFill>
              <a:effectLst/>
              <a:latin typeface="Arial" charset="0"/>
            </a:endParaRPr>
          </a:p>
        </p:txBody>
      </p:sp>
      <p:sp>
        <p:nvSpPr>
          <p:cNvPr id="28" name="TextBox 27"/>
          <p:cNvSpPr txBox="1"/>
          <p:nvPr/>
        </p:nvSpPr>
        <p:spPr>
          <a:xfrm>
            <a:off x="6364586" y="4580481"/>
            <a:ext cx="5486402" cy="1815882"/>
          </a:xfrm>
          <a:prstGeom prst="rect">
            <a:avLst/>
          </a:prstGeom>
          <a:solidFill>
            <a:schemeClr val="bg1"/>
          </a:solidFill>
        </p:spPr>
        <p:txBody>
          <a:bodyPr wrap="square" rtlCol="0">
            <a:spAutoFit/>
          </a:bodyPr>
          <a:lstStyle/>
          <a:p>
            <a:pPr marL="342900" indent="-342900">
              <a:buFont typeface="+mj-lt"/>
              <a:buAutoNum type="arabicParenR" startAt="25"/>
            </a:pPr>
            <a:r>
              <a:rPr lang="en-US" sz="1600" dirty="0" smtClean="0">
                <a:solidFill>
                  <a:srgbClr val="0000FF"/>
                </a:solidFill>
                <a:latin typeface="Times New Roman" panose="02020603050405020304" pitchFamily="18" charset="0"/>
                <a:cs typeface="Times New Roman" panose="02020603050405020304" pitchFamily="18" charset="0"/>
              </a:rPr>
              <a:t>Switch to Compound mode</a:t>
            </a:r>
            <a:endParaRPr lang="en-US" sz="1600" dirty="0">
              <a:solidFill>
                <a:srgbClr val="0000FF"/>
              </a:solidFill>
              <a:latin typeface="Times New Roman" panose="02020603050405020304" pitchFamily="18" charset="0"/>
              <a:cs typeface="Times New Roman" panose="02020603050405020304" pitchFamily="18" charset="0"/>
            </a:endParaRPr>
          </a:p>
          <a:p>
            <a:pPr marL="342900" indent="-342900">
              <a:buFont typeface="+mj-lt"/>
              <a:buAutoNum type="arabicParenR" startAt="25"/>
            </a:pPr>
            <a:r>
              <a:rPr lang="en-US" sz="1600" dirty="0" smtClean="0">
                <a:solidFill>
                  <a:srgbClr val="0000FF"/>
                </a:solidFill>
                <a:latin typeface="Times New Roman" panose="02020603050405020304" pitchFamily="18" charset="0"/>
                <a:cs typeface="Times New Roman" panose="02020603050405020304" pitchFamily="18" charset="0"/>
              </a:rPr>
              <a:t>Left mouse click over the positional fragment</a:t>
            </a:r>
            <a:endParaRPr lang="en-US" sz="1600" b="1" dirty="0" smtClean="0">
              <a:solidFill>
                <a:srgbClr val="0000FF"/>
              </a:solidFill>
              <a:latin typeface="Times New Roman" panose="02020603050405020304" pitchFamily="18" charset="0"/>
              <a:cs typeface="Times New Roman" panose="02020603050405020304" pitchFamily="18" charset="0"/>
            </a:endParaRPr>
          </a:p>
          <a:p>
            <a:pPr marL="342900" indent="-342900">
              <a:buFont typeface="+mj-lt"/>
              <a:buAutoNum type="arabicParenR" startAt="25"/>
            </a:pPr>
            <a:r>
              <a:rPr lang="en-US" sz="1600" dirty="0" smtClean="0">
                <a:solidFill>
                  <a:srgbClr val="0000FF"/>
                </a:solidFill>
                <a:latin typeface="Times New Roman" panose="02020603050405020304" pitchFamily="18" charset="0"/>
                <a:cs typeface="Times New Roman" panose="02020603050405020304" pitchFamily="18" charset="0"/>
              </a:rPr>
              <a:t>Hold the mouse and drag the fragment. Move it over the benzene ring. The atoms should become green highlighted</a:t>
            </a:r>
          </a:p>
          <a:p>
            <a:pPr marL="342900" indent="-342900">
              <a:buFont typeface="+mj-lt"/>
              <a:buAutoNum type="arabicParenR" startAt="25"/>
            </a:pPr>
            <a:r>
              <a:rPr lang="en-US" sz="1600" dirty="0" smtClean="0">
                <a:solidFill>
                  <a:srgbClr val="0000FF"/>
                </a:solidFill>
                <a:latin typeface="Times New Roman" panose="02020603050405020304" pitchFamily="18" charset="0"/>
                <a:cs typeface="Times New Roman" panose="02020603050405020304" pitchFamily="18" charset="0"/>
              </a:rPr>
              <a:t>Check Single connect</a:t>
            </a:r>
          </a:p>
          <a:p>
            <a:pPr marL="342900" indent="-342900">
              <a:buFont typeface="+mj-lt"/>
              <a:buAutoNum type="arabicParenR" startAt="25"/>
            </a:pPr>
            <a:r>
              <a:rPr lang="en-US" sz="1600" dirty="0" smtClean="0">
                <a:solidFill>
                  <a:srgbClr val="0000FF"/>
                </a:solidFill>
                <a:latin typeface="Times New Roman" panose="02020603050405020304" pitchFamily="18" charset="0"/>
                <a:cs typeface="Times New Roman" panose="02020603050405020304" pitchFamily="18" charset="0"/>
              </a:rPr>
              <a:t>Add single (i.e. hydroxyl group is attached once at the benzene ring). Finally press OK button</a:t>
            </a:r>
          </a:p>
        </p:txBody>
      </p:sp>
      <p:sp>
        <p:nvSpPr>
          <p:cNvPr id="29" name="Rounded Rectangular Callout 28"/>
          <p:cNvSpPr/>
          <p:nvPr/>
        </p:nvSpPr>
        <p:spPr bwMode="auto">
          <a:xfrm>
            <a:off x="736951" y="5267085"/>
            <a:ext cx="572179" cy="442674"/>
          </a:xfrm>
          <a:prstGeom prst="wedgeRoundRectCallout">
            <a:avLst>
              <a:gd name="adj1" fmla="val 64526"/>
              <a:gd name="adj2" fmla="val -9174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26</a:t>
            </a:r>
            <a:endParaRPr kumimoji="0" lang="en-US" sz="2000" b="1" i="0" u="none" strike="noStrike" cap="none" normalizeH="0" baseline="0" dirty="0" smtClean="0">
              <a:ln>
                <a:noFill/>
              </a:ln>
              <a:solidFill>
                <a:srgbClr val="0000FF"/>
              </a:solidFill>
              <a:effectLst/>
              <a:latin typeface="Arial" charset="0"/>
            </a:endParaRP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194" y="1004343"/>
            <a:ext cx="3651304" cy="3281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ular Callout 13"/>
          <p:cNvSpPr/>
          <p:nvPr/>
        </p:nvSpPr>
        <p:spPr bwMode="auto">
          <a:xfrm>
            <a:off x="7607659" y="1157288"/>
            <a:ext cx="572179" cy="442674"/>
          </a:xfrm>
          <a:prstGeom prst="wedgeRoundRectCallout">
            <a:avLst>
              <a:gd name="adj1" fmla="val 102501"/>
              <a:gd name="adj2" fmla="val 71865"/>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28</a:t>
            </a:r>
            <a:endParaRPr kumimoji="0" lang="en-US" sz="2000" b="1" i="0" u="none" strike="noStrike" cap="none" normalizeH="0" baseline="0" dirty="0" smtClean="0">
              <a:ln>
                <a:noFill/>
              </a:ln>
              <a:solidFill>
                <a:srgbClr val="0000FF"/>
              </a:solidFill>
              <a:effectLst/>
              <a:latin typeface="Arial" charset="0"/>
            </a:endParaRPr>
          </a:p>
        </p:txBody>
      </p:sp>
      <p:sp>
        <p:nvSpPr>
          <p:cNvPr id="15" name="Rounded Rectangular Callout 14"/>
          <p:cNvSpPr/>
          <p:nvPr/>
        </p:nvSpPr>
        <p:spPr bwMode="auto">
          <a:xfrm>
            <a:off x="6930194" y="2644938"/>
            <a:ext cx="572179" cy="442674"/>
          </a:xfrm>
          <a:prstGeom prst="wedgeRoundRectCallout">
            <a:avLst>
              <a:gd name="adj1" fmla="val 121488"/>
              <a:gd name="adj2" fmla="val -8356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29</a:t>
            </a:r>
            <a:endParaRPr kumimoji="0" lang="en-US" sz="2000" b="1" i="0" u="none" strike="noStrike" cap="none" normalizeH="0" baseline="0" dirty="0" smtClean="0">
              <a:ln>
                <a:noFill/>
              </a:ln>
              <a:solidFill>
                <a:srgbClr val="0000FF"/>
              </a:solidFill>
              <a:effectLst/>
              <a:latin typeface="Arial" charset="0"/>
            </a:endParaRPr>
          </a:p>
        </p:txBody>
      </p:sp>
      <p:sp>
        <p:nvSpPr>
          <p:cNvPr id="16" name="Rounded Rectangular Callout 15"/>
          <p:cNvSpPr/>
          <p:nvPr/>
        </p:nvSpPr>
        <p:spPr bwMode="auto">
          <a:xfrm>
            <a:off x="1504986" y="3002209"/>
            <a:ext cx="572179" cy="442674"/>
          </a:xfrm>
          <a:prstGeom prst="wedgeRoundRectCallout">
            <a:avLst>
              <a:gd name="adj1" fmla="val -90537"/>
              <a:gd name="adj2" fmla="val -6107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25</a:t>
            </a:r>
            <a:endParaRPr kumimoji="0" lang="en-US" sz="2000" b="1" i="0" u="none" strike="noStrike" cap="none" normalizeH="0" baseline="0" dirty="0" smtClean="0">
              <a:ln>
                <a:noFill/>
              </a:ln>
              <a:solidFill>
                <a:srgbClr val="0000FF"/>
              </a:solidFill>
              <a:effectLst/>
              <a:latin typeface="Arial" charset="0"/>
            </a:endParaRPr>
          </a:p>
        </p:txBody>
      </p:sp>
      <p:sp>
        <p:nvSpPr>
          <p:cNvPr id="17"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41</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84639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5886" t="37184"/>
          <a:stretch/>
        </p:blipFill>
        <p:spPr bwMode="auto">
          <a:xfrm>
            <a:off x="9495227" y="3712204"/>
            <a:ext cx="2500616" cy="1299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204" y="989346"/>
            <a:ext cx="2752159" cy="2114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0379"/>
          <a:stretch/>
        </p:blipFill>
        <p:spPr bwMode="auto">
          <a:xfrm>
            <a:off x="543963" y="1157289"/>
            <a:ext cx="6672320" cy="4229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18" name="Rounded Rectangular Callout 17"/>
          <p:cNvSpPr/>
          <p:nvPr/>
        </p:nvSpPr>
        <p:spPr bwMode="auto">
          <a:xfrm>
            <a:off x="4382450" y="4599444"/>
            <a:ext cx="572179" cy="442674"/>
          </a:xfrm>
          <a:prstGeom prst="wedgeRoundRectCallout">
            <a:avLst>
              <a:gd name="adj1" fmla="val 126235"/>
              <a:gd name="adj2" fmla="val 4374"/>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30</a:t>
            </a:r>
            <a:endParaRPr kumimoji="0" lang="en-US" sz="2000" b="1" i="0" u="none" strike="noStrike" cap="none" normalizeH="0" baseline="0" dirty="0" smtClean="0">
              <a:ln>
                <a:noFill/>
              </a:ln>
              <a:solidFill>
                <a:srgbClr val="0000FF"/>
              </a:solidFill>
              <a:effectLst/>
              <a:latin typeface="Arial" charset="0"/>
            </a:endParaRPr>
          </a:p>
        </p:txBody>
      </p:sp>
      <p:sp>
        <p:nvSpPr>
          <p:cNvPr id="28" name="TextBox 27"/>
          <p:cNvSpPr txBox="1"/>
          <p:nvPr/>
        </p:nvSpPr>
        <p:spPr>
          <a:xfrm>
            <a:off x="6619258" y="5023550"/>
            <a:ext cx="5486402" cy="1815882"/>
          </a:xfrm>
          <a:prstGeom prst="rect">
            <a:avLst/>
          </a:prstGeom>
          <a:solidFill>
            <a:schemeClr val="bg1"/>
          </a:solidFill>
        </p:spPr>
        <p:txBody>
          <a:bodyPr wrap="square" rtlCol="0">
            <a:spAutoFit/>
          </a:bodyPr>
          <a:lstStyle/>
          <a:p>
            <a:pPr marL="342900" indent="-342900">
              <a:buFont typeface="+mj-lt"/>
              <a:buAutoNum type="arabicParenR" startAt="30"/>
            </a:pPr>
            <a:r>
              <a:rPr lang="en-US" sz="1400" dirty="0" smtClean="0">
                <a:solidFill>
                  <a:srgbClr val="0000FF"/>
                </a:solidFill>
                <a:latin typeface="Times New Roman" panose="02020603050405020304" pitchFamily="18" charset="0"/>
                <a:cs typeface="Times New Roman" panose="02020603050405020304" pitchFamily="18" charset="0"/>
              </a:rPr>
              <a:t>Perform right click over the name of the position fragment Pos2 and select Define connections</a:t>
            </a:r>
          </a:p>
          <a:p>
            <a:pPr marL="342900" indent="-342900">
              <a:buFont typeface="+mj-lt"/>
              <a:buAutoNum type="arabicParenR" startAt="30"/>
            </a:pPr>
            <a:r>
              <a:rPr lang="en-US" sz="1400" dirty="0" smtClean="0">
                <a:solidFill>
                  <a:srgbClr val="0000FF"/>
                </a:solidFill>
                <a:latin typeface="Times New Roman" panose="02020603050405020304" pitchFamily="18" charset="0"/>
                <a:cs typeface="Times New Roman" panose="02020603050405020304" pitchFamily="18" charset="0"/>
              </a:rPr>
              <a:t>Left click over the atoms whether the fragment couldn’t be connected. </a:t>
            </a:r>
          </a:p>
          <a:p>
            <a:pPr marL="342900" indent="-342900">
              <a:buFont typeface="+mj-lt"/>
              <a:buAutoNum type="arabicParenR" startAt="30"/>
            </a:pPr>
            <a:r>
              <a:rPr lang="en-US" sz="1400" dirty="0" smtClean="0">
                <a:solidFill>
                  <a:srgbClr val="0000FF"/>
                </a:solidFill>
                <a:latin typeface="Times New Roman" panose="02020603050405020304" pitchFamily="18" charset="0"/>
                <a:cs typeface="Times New Roman" panose="02020603050405020304" pitchFamily="18" charset="0"/>
              </a:rPr>
              <a:t>Only the atoms whether the </a:t>
            </a:r>
            <a:r>
              <a:rPr lang="en-US" sz="1400" dirty="0" err="1" smtClean="0">
                <a:solidFill>
                  <a:srgbClr val="0000FF"/>
                </a:solidFill>
                <a:latin typeface="Times New Roman" panose="02020603050405020304" pitchFamily="18" charset="0"/>
                <a:cs typeface="Times New Roman" panose="02020603050405020304" pitchFamily="18" charset="0"/>
              </a:rPr>
              <a:t>methoxy</a:t>
            </a:r>
            <a:r>
              <a:rPr lang="en-US" sz="1400" dirty="0" smtClean="0">
                <a:solidFill>
                  <a:srgbClr val="0000FF"/>
                </a:solidFill>
                <a:latin typeface="Times New Roman" panose="02020603050405020304" pitchFamily="18" charset="0"/>
                <a:cs typeface="Times New Roman" panose="02020603050405020304" pitchFamily="18" charset="0"/>
              </a:rPr>
              <a:t> group could be bonded should be highlighted in green</a:t>
            </a:r>
          </a:p>
          <a:p>
            <a:pPr marL="342900" indent="-342900">
              <a:buFont typeface="+mj-lt"/>
              <a:buAutoNum type="arabicParenR" startAt="30"/>
            </a:pPr>
            <a:r>
              <a:rPr lang="en-US" sz="1400" dirty="0" smtClean="0">
                <a:solidFill>
                  <a:srgbClr val="0000FF"/>
                </a:solidFill>
                <a:latin typeface="Times New Roman" panose="02020603050405020304" pitchFamily="18" charset="0"/>
                <a:cs typeface="Times New Roman" panose="02020603050405020304" pitchFamily="18" charset="0"/>
              </a:rPr>
              <a:t>Right-click over the name of he fragment and select Exit Define Connections</a:t>
            </a:r>
          </a:p>
        </p:txBody>
      </p:sp>
      <p:sp>
        <p:nvSpPr>
          <p:cNvPr id="29" name="Rounded Rectangular Callout 28"/>
          <p:cNvSpPr/>
          <p:nvPr/>
        </p:nvSpPr>
        <p:spPr bwMode="auto">
          <a:xfrm>
            <a:off x="9497943" y="3022791"/>
            <a:ext cx="572179" cy="442674"/>
          </a:xfrm>
          <a:prstGeom prst="wedgeRoundRectCallout">
            <a:avLst>
              <a:gd name="adj1" fmla="val -106360"/>
              <a:gd name="adj2" fmla="val -8765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31</a:t>
            </a:r>
            <a:endParaRPr kumimoji="0" lang="en-US" sz="2000" b="1" i="0" u="none" strike="noStrike" cap="none" normalizeH="0" baseline="0" dirty="0" smtClean="0">
              <a:ln>
                <a:noFill/>
              </a:ln>
              <a:solidFill>
                <a:srgbClr val="0000FF"/>
              </a:solidFill>
              <a:effectLst/>
              <a:latin typeface="Arial" charset="0"/>
            </a:endParaRPr>
          </a:p>
        </p:txBody>
      </p:sp>
      <p:sp>
        <p:nvSpPr>
          <p:cNvPr id="14" name="Rounded Rectangular Callout 13"/>
          <p:cNvSpPr/>
          <p:nvPr/>
        </p:nvSpPr>
        <p:spPr bwMode="auto">
          <a:xfrm>
            <a:off x="9497943" y="3022791"/>
            <a:ext cx="572179" cy="442674"/>
          </a:xfrm>
          <a:prstGeom prst="wedgeRoundRectCallout">
            <a:avLst>
              <a:gd name="adj1" fmla="val -57309"/>
              <a:gd name="adj2" fmla="val -91749"/>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31</a:t>
            </a:r>
            <a:endParaRPr kumimoji="0" lang="en-US" sz="2000" b="1" i="0" u="none" strike="noStrike" cap="none" normalizeH="0" baseline="0" dirty="0" smtClean="0">
              <a:ln>
                <a:noFill/>
              </a:ln>
              <a:solidFill>
                <a:srgbClr val="0000FF"/>
              </a:solidFill>
              <a:effectLst/>
              <a:latin typeface="Arial" charset="0"/>
            </a:endParaRPr>
          </a:p>
        </p:txBody>
      </p:sp>
      <p:sp>
        <p:nvSpPr>
          <p:cNvPr id="15" name="Rounded Rectangular Callout 14"/>
          <p:cNvSpPr/>
          <p:nvPr/>
        </p:nvSpPr>
        <p:spPr bwMode="auto">
          <a:xfrm>
            <a:off x="8966551" y="1335326"/>
            <a:ext cx="572179" cy="442674"/>
          </a:xfrm>
          <a:prstGeom prst="wedgeRoundRectCallout">
            <a:avLst>
              <a:gd name="adj1" fmla="val -47816"/>
              <a:gd name="adj2" fmla="val 20684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31</a:t>
            </a:r>
            <a:endParaRPr kumimoji="0" lang="en-US" sz="2000" b="1" i="0" u="none" strike="noStrike" cap="none" normalizeH="0" baseline="0" dirty="0" smtClean="0">
              <a:ln>
                <a:noFill/>
              </a:ln>
              <a:solidFill>
                <a:srgbClr val="0000FF"/>
              </a:solidFill>
              <a:effectLst/>
              <a:latin typeface="Arial" charset="0"/>
            </a:endParaRPr>
          </a:p>
        </p:txBody>
      </p:sp>
      <p:sp>
        <p:nvSpPr>
          <p:cNvPr id="16" name="Rounded Rectangular Callout 15"/>
          <p:cNvSpPr/>
          <p:nvPr/>
        </p:nvSpPr>
        <p:spPr bwMode="auto">
          <a:xfrm>
            <a:off x="8966552" y="1335326"/>
            <a:ext cx="572179" cy="442674"/>
          </a:xfrm>
          <a:prstGeom prst="wedgeRoundRectCallout">
            <a:avLst>
              <a:gd name="adj1" fmla="val -33575"/>
              <a:gd name="adj2" fmla="val 14344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31</a:t>
            </a:r>
            <a:endParaRPr kumimoji="0" lang="en-US" sz="2000" b="1" i="0" u="none" strike="noStrike" cap="none" normalizeH="0" baseline="0" dirty="0" smtClean="0">
              <a:ln>
                <a:noFill/>
              </a:ln>
              <a:solidFill>
                <a:srgbClr val="0000FF"/>
              </a:solidFill>
              <a:effectLst/>
              <a:latin typeface="Arial" charset="0"/>
            </a:endParaRPr>
          </a:p>
        </p:txBody>
      </p:sp>
      <p:sp>
        <p:nvSpPr>
          <p:cNvPr id="17" name="Rounded Rectangular Callout 16"/>
          <p:cNvSpPr/>
          <p:nvPr/>
        </p:nvSpPr>
        <p:spPr bwMode="auto">
          <a:xfrm>
            <a:off x="8974260" y="1335326"/>
            <a:ext cx="572179" cy="442674"/>
          </a:xfrm>
          <a:prstGeom prst="wedgeRoundRectCallout">
            <a:avLst>
              <a:gd name="adj1" fmla="val 28135"/>
              <a:gd name="adj2" fmla="val 163899"/>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31</a:t>
            </a:r>
            <a:endParaRPr kumimoji="0" lang="en-US" sz="2000" b="1" i="0" u="none" strike="noStrike" cap="none" normalizeH="0" baseline="0" dirty="0" smtClean="0">
              <a:ln>
                <a:noFill/>
              </a:ln>
              <a:solidFill>
                <a:srgbClr val="0000FF"/>
              </a:solidFill>
              <a:effectLst/>
              <a:latin typeface="Arial" charset="0"/>
            </a:endParaRPr>
          </a:p>
        </p:txBody>
      </p:sp>
      <p:sp>
        <p:nvSpPr>
          <p:cNvPr id="19" name="Rounded Rectangular Callout 18"/>
          <p:cNvSpPr/>
          <p:nvPr/>
        </p:nvSpPr>
        <p:spPr bwMode="auto">
          <a:xfrm>
            <a:off x="9510227" y="3038303"/>
            <a:ext cx="572179" cy="442674"/>
          </a:xfrm>
          <a:prstGeom prst="wedgeRoundRectCallout">
            <a:avLst>
              <a:gd name="adj1" fmla="val -33575"/>
              <a:gd name="adj2" fmla="val -149014"/>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32</a:t>
            </a:r>
            <a:endParaRPr kumimoji="0" lang="en-US" sz="2000" b="1" i="0" u="none" strike="noStrike" cap="none" normalizeH="0" baseline="0" dirty="0" smtClean="0">
              <a:ln>
                <a:noFill/>
              </a:ln>
              <a:solidFill>
                <a:srgbClr val="0000FF"/>
              </a:solidFill>
              <a:effectLst/>
              <a:latin typeface="Arial" charset="0"/>
            </a:endParaRPr>
          </a:p>
        </p:txBody>
      </p:sp>
      <p:sp>
        <p:nvSpPr>
          <p:cNvPr id="20" name="Rounded Rectangular Callout 19"/>
          <p:cNvSpPr/>
          <p:nvPr/>
        </p:nvSpPr>
        <p:spPr bwMode="auto">
          <a:xfrm>
            <a:off x="11384296" y="3619153"/>
            <a:ext cx="572179" cy="442674"/>
          </a:xfrm>
          <a:prstGeom prst="wedgeRoundRectCallout">
            <a:avLst>
              <a:gd name="adj1" fmla="val -234524"/>
              <a:gd name="adj2" fmla="val 102543"/>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33</a:t>
            </a:r>
            <a:endParaRPr kumimoji="0" lang="en-US" sz="2000" b="1" i="0" u="none" strike="noStrike" cap="none" normalizeH="0" baseline="0" dirty="0" smtClean="0">
              <a:ln>
                <a:noFill/>
              </a:ln>
              <a:solidFill>
                <a:srgbClr val="0000FF"/>
              </a:solidFill>
              <a:effectLst/>
              <a:latin typeface="Arial" charset="0"/>
            </a:endParaRPr>
          </a:p>
        </p:txBody>
      </p:sp>
      <p:sp>
        <p:nvSpPr>
          <p:cNvPr id="21" name="TextBox 20"/>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Attachment of fragment to the </a:t>
            </a:r>
            <a:r>
              <a:rPr lang="en-US" b="1" dirty="0" smtClean="0">
                <a:latin typeface="Times New Roman" panose="02020603050405020304" pitchFamily="18" charset="0"/>
                <a:cs typeface="Times New Roman" panose="02020603050405020304" pitchFamily="18" charset="0"/>
              </a:rPr>
              <a:t>scaffold (</a:t>
            </a:r>
            <a:r>
              <a:rPr lang="en-US" b="1" dirty="0" smtClean="0">
                <a:latin typeface="Times New Roman" panose="02020603050405020304" pitchFamily="18" charset="0"/>
                <a:cs typeface="Times New Roman" panose="02020603050405020304" pitchFamily="18" charset="0"/>
              </a:rPr>
              <a:t>2)</a:t>
            </a:r>
            <a:endParaRPr lang="en-US" b="1" dirty="0">
              <a:latin typeface="Times New Roman" panose="02020603050405020304" pitchFamily="18" charset="0"/>
              <a:cs typeface="Times New Roman" panose="02020603050405020304" pitchFamily="18" charset="0"/>
            </a:endParaRPr>
          </a:p>
        </p:txBody>
      </p:sp>
      <p:sp>
        <p:nvSpPr>
          <p:cNvPr id="22"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42</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044638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7666"/>
          <a:stretch/>
        </p:blipFill>
        <p:spPr bwMode="auto">
          <a:xfrm>
            <a:off x="385293" y="1116007"/>
            <a:ext cx="5879704" cy="423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584" y="790823"/>
            <a:ext cx="2731010" cy="2440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28" name="TextBox 27"/>
          <p:cNvSpPr txBox="1"/>
          <p:nvPr/>
        </p:nvSpPr>
        <p:spPr>
          <a:xfrm>
            <a:off x="6551086" y="4401767"/>
            <a:ext cx="5554574" cy="2462213"/>
          </a:xfrm>
          <a:prstGeom prst="rect">
            <a:avLst/>
          </a:prstGeom>
          <a:solidFill>
            <a:schemeClr val="bg1"/>
          </a:solidFill>
        </p:spPr>
        <p:txBody>
          <a:bodyPr wrap="square" rtlCol="0">
            <a:spAutoFit/>
          </a:bodyPr>
          <a:lstStyle/>
          <a:p>
            <a:r>
              <a:rPr lang="en-US" sz="1400" dirty="0" smtClean="0">
                <a:solidFill>
                  <a:srgbClr val="0000FF"/>
                </a:solidFill>
                <a:latin typeface="Times New Roman" panose="02020603050405020304" pitchFamily="18" charset="0"/>
                <a:cs typeface="Times New Roman" panose="02020603050405020304" pitchFamily="18" charset="0"/>
              </a:rPr>
              <a:t>Because metabolite III contains hydroxyl and </a:t>
            </a:r>
            <a:r>
              <a:rPr lang="en-US" sz="1400" dirty="0" err="1" smtClean="0">
                <a:solidFill>
                  <a:srgbClr val="0000FF"/>
                </a:solidFill>
                <a:latin typeface="Times New Roman" panose="02020603050405020304" pitchFamily="18" charset="0"/>
                <a:cs typeface="Times New Roman" panose="02020603050405020304" pitchFamily="18" charset="0"/>
              </a:rPr>
              <a:t>methoxy</a:t>
            </a:r>
            <a:r>
              <a:rPr lang="en-US" sz="1400" dirty="0" smtClean="0">
                <a:solidFill>
                  <a:srgbClr val="0000FF"/>
                </a:solidFill>
                <a:latin typeface="Times New Roman" panose="02020603050405020304" pitchFamily="18" charset="0"/>
                <a:cs typeface="Times New Roman" panose="02020603050405020304" pitchFamily="18" charset="0"/>
              </a:rPr>
              <a:t> group simultaneously please follow the steps to add the hydroxyl group:</a:t>
            </a:r>
          </a:p>
          <a:p>
            <a:pPr marL="342900" indent="-342900">
              <a:buFont typeface="+mj-lt"/>
              <a:buAutoNum type="arabicParenR" startAt="34"/>
            </a:pPr>
            <a:r>
              <a:rPr lang="en-US" sz="1400" dirty="0" smtClean="0">
                <a:solidFill>
                  <a:srgbClr val="0000FF"/>
                </a:solidFill>
                <a:latin typeface="Times New Roman" panose="02020603050405020304" pitchFamily="18" charset="0"/>
                <a:cs typeface="Times New Roman" panose="02020603050405020304" pitchFamily="18" charset="0"/>
              </a:rPr>
              <a:t>Perform right click over the name of the fragment Pos1 including the hydroxyl group </a:t>
            </a:r>
          </a:p>
          <a:p>
            <a:pPr marL="342900" indent="-342900">
              <a:buFont typeface="+mj-lt"/>
              <a:buAutoNum type="arabicParenR" startAt="34"/>
            </a:pPr>
            <a:r>
              <a:rPr lang="en-US" sz="1400" dirty="0" smtClean="0">
                <a:solidFill>
                  <a:srgbClr val="0000FF"/>
                </a:solidFill>
                <a:latin typeface="Times New Roman" panose="02020603050405020304" pitchFamily="18" charset="0"/>
                <a:cs typeface="Times New Roman" panose="02020603050405020304" pitchFamily="18" charset="0"/>
              </a:rPr>
              <a:t>Hold and drag to the benzene ring, release the mouse to glue the fragment to the scaffold</a:t>
            </a:r>
          </a:p>
          <a:p>
            <a:pPr marL="342900" indent="-342900">
              <a:buFont typeface="+mj-lt"/>
              <a:buAutoNum type="arabicParenR" startAt="34"/>
            </a:pPr>
            <a:r>
              <a:rPr lang="en-US" sz="1400" dirty="0" smtClean="0">
                <a:solidFill>
                  <a:srgbClr val="0000FF"/>
                </a:solidFill>
                <a:latin typeface="Times New Roman" panose="02020603050405020304" pitchFamily="18" charset="0"/>
                <a:cs typeface="Times New Roman" panose="02020603050405020304" pitchFamily="18" charset="0"/>
              </a:rPr>
              <a:t>Select Single connect</a:t>
            </a:r>
          </a:p>
          <a:p>
            <a:pPr marL="342900" indent="-342900">
              <a:buFont typeface="+mj-lt"/>
              <a:buAutoNum type="arabicParenR" startAt="34"/>
            </a:pPr>
            <a:r>
              <a:rPr lang="en-US" sz="1400" dirty="0" smtClean="0">
                <a:solidFill>
                  <a:srgbClr val="0000FF"/>
                </a:solidFill>
                <a:latin typeface="Times New Roman" panose="02020603050405020304" pitchFamily="18" charset="0"/>
                <a:cs typeface="Times New Roman" panose="02020603050405020304" pitchFamily="18" charset="0"/>
              </a:rPr>
              <a:t>Add single repetition. Press OK button</a:t>
            </a:r>
          </a:p>
          <a:p>
            <a:pPr marL="342900" indent="-342900">
              <a:buFont typeface="+mj-lt"/>
              <a:buAutoNum type="arabicParenR" startAt="34"/>
            </a:pPr>
            <a:r>
              <a:rPr lang="en-US" sz="1400" dirty="0" smtClean="0">
                <a:solidFill>
                  <a:srgbClr val="0000FF"/>
                </a:solidFill>
                <a:latin typeface="Times New Roman" panose="02020603050405020304" pitchFamily="18" charset="0"/>
                <a:cs typeface="Times New Roman" panose="02020603050405020304" pitchFamily="18" charset="0"/>
              </a:rPr>
              <a:t>Right click over the name of the fragment Pos1 and select Define connections, left click over the atoms to which the hydroxyl group could be connected– see 30 and 32 on previous slide</a:t>
            </a:r>
          </a:p>
        </p:txBody>
      </p:sp>
      <p:sp>
        <p:nvSpPr>
          <p:cNvPr id="15" name="Rounded Rectangular Callout 14"/>
          <p:cNvSpPr/>
          <p:nvPr/>
        </p:nvSpPr>
        <p:spPr bwMode="auto">
          <a:xfrm>
            <a:off x="226336" y="3474321"/>
            <a:ext cx="572179" cy="442674"/>
          </a:xfrm>
          <a:prstGeom prst="wedgeRoundRectCallout">
            <a:avLst>
              <a:gd name="adj1" fmla="val 80349"/>
              <a:gd name="adj2" fmla="val 1051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34</a:t>
            </a:r>
            <a:endParaRPr kumimoji="0" lang="en-US" sz="2000" b="1" i="0" u="none" strike="noStrike" cap="none" normalizeH="0" baseline="0" dirty="0" smtClean="0">
              <a:ln>
                <a:noFill/>
              </a:ln>
              <a:solidFill>
                <a:srgbClr val="0000FF"/>
              </a:solidFill>
              <a:effectLst/>
              <a:latin typeface="Arial" charset="0"/>
            </a:endParaRPr>
          </a:p>
        </p:txBody>
      </p:sp>
      <p:sp>
        <p:nvSpPr>
          <p:cNvPr id="16" name="Rounded Rectangular Callout 15"/>
          <p:cNvSpPr/>
          <p:nvPr/>
        </p:nvSpPr>
        <p:spPr bwMode="auto">
          <a:xfrm>
            <a:off x="8463646" y="894670"/>
            <a:ext cx="572179" cy="442674"/>
          </a:xfrm>
          <a:prstGeom prst="wedgeRoundRectCallout">
            <a:avLst>
              <a:gd name="adj1" fmla="val -74714"/>
              <a:gd name="adj2" fmla="val 39143"/>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36</a:t>
            </a:r>
            <a:endParaRPr kumimoji="0" lang="en-US" sz="2000" b="1" i="0" u="none" strike="noStrike" cap="none" normalizeH="0" baseline="0" dirty="0" smtClean="0">
              <a:ln>
                <a:noFill/>
              </a:ln>
              <a:solidFill>
                <a:srgbClr val="0000FF"/>
              </a:solidFill>
              <a:effectLst/>
              <a:latin typeface="Arial" charset="0"/>
            </a:endParaRPr>
          </a:p>
        </p:txBody>
      </p:sp>
      <p:sp>
        <p:nvSpPr>
          <p:cNvPr id="19" name="Rounded Rectangular Callout 18"/>
          <p:cNvSpPr/>
          <p:nvPr/>
        </p:nvSpPr>
        <p:spPr bwMode="auto">
          <a:xfrm>
            <a:off x="7192540" y="2340120"/>
            <a:ext cx="572179" cy="442674"/>
          </a:xfrm>
          <a:prstGeom prst="wedgeRoundRectCallout">
            <a:avLst>
              <a:gd name="adj1" fmla="val -33575"/>
              <a:gd name="adj2" fmla="val -149014"/>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37</a:t>
            </a:r>
            <a:endParaRPr kumimoji="0" lang="en-US" sz="2000" b="1" i="0" u="none" strike="noStrike" cap="none" normalizeH="0" baseline="0" dirty="0" smtClean="0">
              <a:ln>
                <a:noFill/>
              </a:ln>
              <a:solidFill>
                <a:srgbClr val="0000FF"/>
              </a:solidFill>
              <a:effectLst/>
              <a:latin typeface="Arial" charset="0"/>
            </a:endParaRPr>
          </a:p>
        </p:txBody>
      </p:sp>
      <p:sp>
        <p:nvSpPr>
          <p:cNvPr id="21" name="Rounded Rectangular Callout 20"/>
          <p:cNvSpPr/>
          <p:nvPr/>
        </p:nvSpPr>
        <p:spPr bwMode="auto">
          <a:xfrm>
            <a:off x="5978907" y="4035025"/>
            <a:ext cx="572179" cy="442674"/>
          </a:xfrm>
          <a:prstGeom prst="wedgeRoundRectCallout">
            <a:avLst>
              <a:gd name="adj1" fmla="val -125347"/>
              <a:gd name="adj2" fmla="val 55504"/>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35</a:t>
            </a:r>
            <a:endParaRPr kumimoji="0" lang="en-US" sz="2000" b="1" i="0" u="none" strike="noStrike" cap="none" normalizeH="0" baseline="0" dirty="0" smtClean="0">
              <a:ln>
                <a:noFill/>
              </a:ln>
              <a:solidFill>
                <a:srgbClr val="0000FF"/>
              </a:solidFill>
              <a:effectLst/>
              <a:latin typeface="Arial" charset="0"/>
            </a:endParaRPr>
          </a:p>
        </p:txBody>
      </p:sp>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2127" y="746675"/>
            <a:ext cx="1783533" cy="1119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4397" y="2457978"/>
            <a:ext cx="2484039" cy="2227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ounded Rectangular Callout 23"/>
          <p:cNvSpPr/>
          <p:nvPr/>
        </p:nvSpPr>
        <p:spPr bwMode="auto">
          <a:xfrm>
            <a:off x="8911189" y="3807452"/>
            <a:ext cx="572179" cy="442674"/>
          </a:xfrm>
          <a:prstGeom prst="wedgeRoundRectCallout">
            <a:avLst>
              <a:gd name="adj1" fmla="val 230665"/>
              <a:gd name="adj2" fmla="val 30962"/>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38</a:t>
            </a:r>
            <a:endParaRPr kumimoji="0" lang="en-US" sz="2000" b="1" i="0" u="none" strike="noStrike" cap="none" normalizeH="0" baseline="0" dirty="0" smtClean="0">
              <a:ln>
                <a:noFill/>
              </a:ln>
              <a:solidFill>
                <a:srgbClr val="0000FF"/>
              </a:solidFill>
              <a:effectLst/>
              <a:latin typeface="Arial" charset="0"/>
            </a:endParaRPr>
          </a:p>
        </p:txBody>
      </p:sp>
      <p:sp>
        <p:nvSpPr>
          <p:cNvPr id="17" name="TextBox 16"/>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Attachment of fragment to the </a:t>
            </a:r>
            <a:r>
              <a:rPr lang="en-US" b="1" dirty="0" smtClean="0">
                <a:latin typeface="Times New Roman" panose="02020603050405020304" pitchFamily="18" charset="0"/>
                <a:cs typeface="Times New Roman" panose="02020603050405020304" pitchFamily="18" charset="0"/>
              </a:rPr>
              <a:t>scaffold (</a:t>
            </a:r>
            <a:r>
              <a:rPr lang="en-US" b="1" dirty="0" smtClean="0">
                <a:latin typeface="Times New Roman" panose="02020603050405020304" pitchFamily="18" charset="0"/>
                <a:cs typeface="Times New Roman" panose="02020603050405020304" pitchFamily="18" charset="0"/>
              </a:rPr>
              <a:t>3)</a:t>
            </a:r>
            <a:endParaRPr lang="en-US" b="1" dirty="0">
              <a:latin typeface="Times New Roman" panose="02020603050405020304" pitchFamily="18" charset="0"/>
              <a:cs typeface="Times New Roman" panose="02020603050405020304" pitchFamily="18" charset="0"/>
            </a:endParaRPr>
          </a:p>
        </p:txBody>
      </p:sp>
      <p:sp>
        <p:nvSpPr>
          <p:cNvPr id="18"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43</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19160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56" y="1161798"/>
            <a:ext cx="6921769" cy="4297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21" name="Rounded Rectangular Callout 20"/>
          <p:cNvSpPr/>
          <p:nvPr/>
        </p:nvSpPr>
        <p:spPr bwMode="auto">
          <a:xfrm>
            <a:off x="6551086" y="3944490"/>
            <a:ext cx="572179" cy="442674"/>
          </a:xfrm>
          <a:prstGeom prst="wedgeRoundRectCallout">
            <a:avLst>
              <a:gd name="adj1" fmla="val -114271"/>
              <a:gd name="adj2" fmla="val 71866"/>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39</a:t>
            </a:r>
            <a:endParaRPr kumimoji="0" lang="en-US" sz="2000" b="1" i="0" u="none" strike="noStrike" cap="none" normalizeH="0" baseline="0" dirty="0" smtClean="0">
              <a:ln>
                <a:noFill/>
              </a:ln>
              <a:solidFill>
                <a:srgbClr val="0000FF"/>
              </a:solidFill>
              <a:effectLst/>
              <a:latin typeface="Arial" charset="0"/>
            </a:endParaRP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2127" y="746675"/>
            <a:ext cx="1783533" cy="1119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ounded Rectangular Callout 16"/>
          <p:cNvSpPr/>
          <p:nvPr/>
        </p:nvSpPr>
        <p:spPr bwMode="auto">
          <a:xfrm>
            <a:off x="7572619" y="1302198"/>
            <a:ext cx="572179" cy="442674"/>
          </a:xfrm>
          <a:prstGeom prst="wedgeRoundRectCallout">
            <a:avLst>
              <a:gd name="adj1" fmla="val -125347"/>
              <a:gd name="adj2" fmla="val 47324"/>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40</a:t>
            </a:r>
            <a:endParaRPr kumimoji="0" lang="en-US" sz="2000" b="1" i="0" u="none" strike="noStrike" cap="none" normalizeH="0" baseline="0" dirty="0" smtClean="0">
              <a:ln>
                <a:noFill/>
              </a:ln>
              <a:solidFill>
                <a:srgbClr val="0000FF"/>
              </a:solidFill>
              <a:effectLst/>
              <a:latin typeface="Arial" charset="0"/>
            </a:endParaRPr>
          </a:p>
        </p:txBody>
      </p:sp>
      <p:sp>
        <p:nvSpPr>
          <p:cNvPr id="2" name="Rectangle 1"/>
          <p:cNvSpPr/>
          <p:nvPr/>
        </p:nvSpPr>
        <p:spPr>
          <a:xfrm>
            <a:off x="6924501" y="4910600"/>
            <a:ext cx="5071341" cy="738664"/>
          </a:xfrm>
          <a:prstGeom prst="rect">
            <a:avLst/>
          </a:prstGeom>
          <a:solidFill>
            <a:schemeClr val="bg1"/>
          </a:solidFill>
        </p:spPr>
        <p:txBody>
          <a:bodyPr wrap="square" rtlCol="0">
            <a:spAutoFit/>
          </a:bodyPr>
          <a:lstStyle/>
          <a:p>
            <a:pPr marL="342900" indent="-342900">
              <a:buFont typeface="+mj-lt"/>
              <a:buAutoNum type="arabicParenR" startAt="39"/>
            </a:pPr>
            <a:r>
              <a:rPr lang="en-US" sz="1400" dirty="0" smtClean="0">
                <a:solidFill>
                  <a:srgbClr val="0000FF"/>
                </a:solidFill>
                <a:latin typeface="Times New Roman" panose="02020603050405020304" pitchFamily="18" charset="0"/>
                <a:cs typeface="Times New Roman" panose="02020603050405020304" pitchFamily="18" charset="0"/>
              </a:rPr>
              <a:t>Right-click </a:t>
            </a:r>
            <a:r>
              <a:rPr lang="en-US" sz="1400" dirty="0">
                <a:solidFill>
                  <a:srgbClr val="0000FF"/>
                </a:solidFill>
                <a:latin typeface="Times New Roman" panose="02020603050405020304" pitchFamily="18" charset="0"/>
                <a:cs typeface="Times New Roman" panose="02020603050405020304" pitchFamily="18" charset="0"/>
              </a:rPr>
              <a:t>over the name of he </a:t>
            </a:r>
            <a:r>
              <a:rPr lang="en-US" sz="1400" dirty="0" smtClean="0">
                <a:solidFill>
                  <a:srgbClr val="0000FF"/>
                </a:solidFill>
                <a:latin typeface="Times New Roman" panose="02020603050405020304" pitchFamily="18" charset="0"/>
                <a:cs typeface="Times New Roman" panose="02020603050405020304" pitchFamily="18" charset="0"/>
              </a:rPr>
              <a:t>fragment and </a:t>
            </a:r>
            <a:r>
              <a:rPr lang="en-US" sz="1400" dirty="0">
                <a:solidFill>
                  <a:srgbClr val="0000FF"/>
                </a:solidFill>
                <a:latin typeface="Times New Roman" panose="02020603050405020304" pitchFamily="18" charset="0"/>
                <a:cs typeface="Times New Roman" panose="02020603050405020304" pitchFamily="18" charset="0"/>
              </a:rPr>
              <a:t>select Exit Define </a:t>
            </a:r>
            <a:r>
              <a:rPr lang="en-US" sz="1400" dirty="0" smtClean="0">
                <a:solidFill>
                  <a:srgbClr val="0000FF"/>
                </a:solidFill>
                <a:latin typeface="Times New Roman" panose="02020603050405020304" pitchFamily="18" charset="0"/>
                <a:cs typeface="Times New Roman" panose="02020603050405020304" pitchFamily="18" charset="0"/>
              </a:rPr>
              <a:t>Connections</a:t>
            </a:r>
          </a:p>
          <a:p>
            <a:pPr marL="342900" indent="-342900">
              <a:buFont typeface="+mj-lt"/>
              <a:buAutoNum type="arabicParenR" startAt="39"/>
            </a:pPr>
            <a:r>
              <a:rPr lang="en-US" sz="1400" dirty="0" smtClean="0">
                <a:solidFill>
                  <a:srgbClr val="0000FF"/>
                </a:solidFill>
                <a:latin typeface="Times New Roman" panose="02020603050405020304" pitchFamily="18" charset="0"/>
                <a:cs typeface="Times New Roman" panose="02020603050405020304" pitchFamily="18" charset="0"/>
              </a:rPr>
              <a:t>Click OK</a:t>
            </a:r>
            <a:endParaRPr lang="en-US" sz="1400"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Attachment of fragment to the </a:t>
            </a:r>
            <a:r>
              <a:rPr lang="en-US" b="1" dirty="0" smtClean="0">
                <a:latin typeface="Times New Roman" panose="02020603050405020304" pitchFamily="18" charset="0"/>
                <a:cs typeface="Times New Roman" panose="02020603050405020304" pitchFamily="18" charset="0"/>
              </a:rPr>
              <a:t>scaffold (</a:t>
            </a:r>
            <a:r>
              <a:rPr lang="en-US" b="1" dirty="0" smtClean="0">
                <a:latin typeface="Times New Roman" panose="02020603050405020304" pitchFamily="18" charset="0"/>
                <a:cs typeface="Times New Roman" panose="02020603050405020304" pitchFamily="18" charset="0"/>
              </a:rPr>
              <a:t>4)</a:t>
            </a:r>
            <a:endParaRPr lang="en-US" b="1" dirty="0">
              <a:latin typeface="Times New Roman" panose="02020603050405020304" pitchFamily="18" charset="0"/>
              <a:cs typeface="Times New Roman" panose="02020603050405020304" pitchFamily="18" charset="0"/>
            </a:endParaRPr>
          </a:p>
        </p:txBody>
      </p:sp>
      <p:sp>
        <p:nvSpPr>
          <p:cNvPr id="12"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44</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43807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584" y="1466499"/>
            <a:ext cx="6912813" cy="3794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6742" y="899334"/>
            <a:ext cx="3998918" cy="2850440"/>
          </a:xfrm>
          <a:prstGeom prst="rect">
            <a:avLst/>
          </a:prstGeom>
          <a:noFill/>
          <a:ln w="2857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504" y="1202511"/>
            <a:ext cx="4473260" cy="3333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7" name="Rounded Rectangular Callout 6"/>
          <p:cNvSpPr/>
          <p:nvPr/>
        </p:nvSpPr>
        <p:spPr bwMode="auto">
          <a:xfrm>
            <a:off x="9061181" y="4191450"/>
            <a:ext cx="556787" cy="442674"/>
          </a:xfrm>
          <a:prstGeom prst="wedgeRoundRectCallout">
            <a:avLst>
              <a:gd name="adj1" fmla="val 91734"/>
              <a:gd name="adj2" fmla="val -98951"/>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42</a:t>
            </a:r>
            <a:endParaRPr kumimoji="0" lang="en-US" sz="2000" b="1" i="0" u="none" strike="noStrike" cap="none" normalizeH="0" baseline="0" dirty="0" smtClean="0">
              <a:ln>
                <a:noFill/>
              </a:ln>
              <a:solidFill>
                <a:srgbClr val="0000FF"/>
              </a:solidFill>
              <a:effectLst/>
              <a:latin typeface="Arial" charset="0"/>
            </a:endParaRPr>
          </a:p>
        </p:txBody>
      </p:sp>
      <p:sp>
        <p:nvSpPr>
          <p:cNvPr id="19" name="Rounded Rectangular Callout 18"/>
          <p:cNvSpPr/>
          <p:nvPr/>
        </p:nvSpPr>
        <p:spPr bwMode="auto">
          <a:xfrm>
            <a:off x="3668911" y="3363988"/>
            <a:ext cx="556788" cy="442674"/>
          </a:xfrm>
          <a:prstGeom prst="wedgeRoundRectCallout">
            <a:avLst>
              <a:gd name="adj1" fmla="val 101490"/>
              <a:gd name="adj2" fmla="val 6911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41</a:t>
            </a:r>
            <a:endParaRPr kumimoji="0" lang="en-US" sz="2000" b="1" i="0" u="none" strike="noStrike" cap="none" normalizeH="0" baseline="0" dirty="0" smtClean="0">
              <a:ln>
                <a:noFill/>
              </a:ln>
              <a:solidFill>
                <a:srgbClr val="0000FF"/>
              </a:solidFill>
              <a:effectLst/>
              <a:latin typeface="Arial"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16" name="TextBox 15"/>
          <p:cNvSpPr txBox="1"/>
          <p:nvPr/>
        </p:nvSpPr>
        <p:spPr>
          <a:xfrm>
            <a:off x="226336" y="5256195"/>
            <a:ext cx="6934955" cy="1077218"/>
          </a:xfrm>
          <a:prstGeom prst="rect">
            <a:avLst/>
          </a:prstGeom>
          <a:solidFill>
            <a:schemeClr val="bg1"/>
          </a:solidFill>
        </p:spPr>
        <p:txBody>
          <a:bodyPr wrap="square" rtlCol="0">
            <a:spAutoFit/>
          </a:bodyPr>
          <a:lstStyle/>
          <a:p>
            <a:pPr marL="342900" indent="-342900">
              <a:buFont typeface="+mj-lt"/>
              <a:buAutoNum type="arabicParenR" startAt="41"/>
            </a:pPr>
            <a:r>
              <a:rPr lang="en-US" sz="1600" dirty="0" smtClean="0">
                <a:solidFill>
                  <a:srgbClr val="0000FF"/>
                </a:solidFill>
                <a:latin typeface="Times New Roman" panose="02020603050405020304" pitchFamily="18" charset="0"/>
                <a:cs typeface="Times New Roman" panose="02020603050405020304" pitchFamily="18" charset="0"/>
              </a:rPr>
              <a:t>Click </a:t>
            </a:r>
            <a:r>
              <a:rPr lang="en-US" sz="1600" b="1" dirty="0" smtClean="0">
                <a:solidFill>
                  <a:srgbClr val="0000FF"/>
                </a:solidFill>
                <a:latin typeface="Times New Roman" panose="02020603050405020304" pitchFamily="18" charset="0"/>
                <a:cs typeface="Times New Roman" panose="02020603050405020304" pitchFamily="18" charset="0"/>
              </a:rPr>
              <a:t>Post Changes</a:t>
            </a:r>
          </a:p>
          <a:p>
            <a:pPr marL="342900" indent="-342900">
              <a:buFont typeface="+mj-lt"/>
              <a:buAutoNum type="arabicParenR" startAt="41"/>
            </a:pPr>
            <a:r>
              <a:rPr lang="en-US" sz="1600" dirty="0" smtClean="0">
                <a:solidFill>
                  <a:srgbClr val="0000FF"/>
                </a:solidFill>
                <a:latin typeface="Times New Roman" panose="02020603050405020304" pitchFamily="18" charset="0"/>
                <a:cs typeface="Times New Roman" panose="02020603050405020304" pitchFamily="18" charset="0"/>
              </a:rPr>
              <a:t>Metabolite II appears in the map</a:t>
            </a:r>
          </a:p>
          <a:p>
            <a:pPr marL="342900" indent="-342900">
              <a:buFont typeface="+mj-lt"/>
              <a:buAutoNum type="arabicParenR" startAt="41"/>
            </a:pPr>
            <a:r>
              <a:rPr lang="en-US" sz="1600" dirty="0" smtClean="0">
                <a:solidFill>
                  <a:srgbClr val="0000FF"/>
                </a:solidFill>
                <a:latin typeface="Times New Roman" panose="02020603050405020304" pitchFamily="18" charset="0"/>
                <a:cs typeface="Times New Roman" panose="02020603050405020304" pitchFamily="18" charset="0"/>
              </a:rPr>
              <a:t>Right-click over the metabolite and select </a:t>
            </a:r>
            <a:r>
              <a:rPr lang="en-US" sz="1600" i="1" dirty="0" smtClean="0">
                <a:solidFill>
                  <a:srgbClr val="0000FF"/>
                </a:solidFill>
                <a:latin typeface="Times New Roman" panose="02020603050405020304" pitchFamily="18" charset="0"/>
                <a:cs typeface="Times New Roman" panose="02020603050405020304" pitchFamily="18" charset="0"/>
              </a:rPr>
              <a:t>Display individual structures</a:t>
            </a:r>
          </a:p>
          <a:p>
            <a:pPr marL="342900" indent="-342900">
              <a:buFont typeface="+mj-lt"/>
              <a:buAutoNum type="arabicParenR" startAt="41"/>
            </a:pPr>
            <a:r>
              <a:rPr lang="en-US" sz="1600" dirty="0" smtClean="0">
                <a:solidFill>
                  <a:srgbClr val="0000FF"/>
                </a:solidFill>
                <a:latin typeface="Times New Roman" panose="02020603050405020304" pitchFamily="18" charset="0"/>
                <a:cs typeface="Times New Roman" panose="02020603050405020304" pitchFamily="18" charset="0"/>
              </a:rPr>
              <a:t>All possible positional isomers are visualized</a:t>
            </a:r>
          </a:p>
        </p:txBody>
      </p:sp>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7120" y="4634124"/>
            <a:ext cx="1370704" cy="1029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ular Callout 17"/>
          <p:cNvSpPr/>
          <p:nvPr/>
        </p:nvSpPr>
        <p:spPr bwMode="auto">
          <a:xfrm>
            <a:off x="10512999" y="602266"/>
            <a:ext cx="572179" cy="442674"/>
          </a:xfrm>
          <a:prstGeom prst="wedgeRoundRectCallout">
            <a:avLst>
              <a:gd name="adj1" fmla="val -13006"/>
              <a:gd name="adj2" fmla="val 106633"/>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44</a:t>
            </a:r>
            <a:endParaRPr kumimoji="0" lang="en-US" sz="2000" b="1" i="0" u="none" strike="noStrike" cap="none" normalizeH="0" baseline="0" dirty="0" smtClean="0">
              <a:ln>
                <a:noFill/>
              </a:ln>
              <a:solidFill>
                <a:srgbClr val="0000FF"/>
              </a:solidFill>
              <a:effectLst/>
              <a:latin typeface="Arial" charset="0"/>
            </a:endParaRPr>
          </a:p>
        </p:txBody>
      </p:sp>
      <p:sp>
        <p:nvSpPr>
          <p:cNvPr id="21" name="Bent-Up Arrow 20"/>
          <p:cNvSpPr/>
          <p:nvPr/>
        </p:nvSpPr>
        <p:spPr bwMode="auto">
          <a:xfrm>
            <a:off x="11297711" y="3815411"/>
            <a:ext cx="698132" cy="668667"/>
          </a:xfrm>
          <a:prstGeom prst="bentUpArrow">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fontAlgn="base">
              <a:spcBef>
                <a:spcPct val="0"/>
              </a:spcBef>
              <a:spcAft>
                <a:spcPct val="0"/>
              </a:spcAft>
            </a:pPr>
            <a:endParaRPr lang="en-US">
              <a:latin typeface="Arial" charset="0"/>
            </a:endParaRPr>
          </a:p>
        </p:txBody>
      </p:sp>
      <p:sp>
        <p:nvSpPr>
          <p:cNvPr id="22" name="Rounded Rectangular Callout 21"/>
          <p:cNvSpPr/>
          <p:nvPr/>
        </p:nvSpPr>
        <p:spPr bwMode="auto">
          <a:xfrm>
            <a:off x="10799089" y="4529937"/>
            <a:ext cx="572179" cy="442674"/>
          </a:xfrm>
          <a:prstGeom prst="wedgeRoundRectCallout">
            <a:avLst>
              <a:gd name="adj1" fmla="val -93701"/>
              <a:gd name="adj2" fmla="val 4118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43</a:t>
            </a:r>
            <a:endParaRPr kumimoji="0" lang="en-US" sz="2000" b="1" i="0" u="none" strike="noStrike" cap="none" normalizeH="0" baseline="0" dirty="0" smtClean="0">
              <a:ln>
                <a:noFill/>
              </a:ln>
              <a:solidFill>
                <a:srgbClr val="0000FF"/>
              </a:solidFill>
              <a:effectLst/>
              <a:latin typeface="Arial" charset="0"/>
            </a:endParaRPr>
          </a:p>
        </p:txBody>
      </p:sp>
      <p:sp>
        <p:nvSpPr>
          <p:cNvPr id="17" name="TextBox 16"/>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Visualization of generated metabolites</a:t>
            </a:r>
            <a:endParaRPr lang="en-US" b="1" dirty="0">
              <a:latin typeface="Times New Roman" panose="02020603050405020304" pitchFamily="18" charset="0"/>
              <a:cs typeface="Times New Roman" panose="02020603050405020304" pitchFamily="18" charset="0"/>
            </a:endParaRPr>
          </a:p>
        </p:txBody>
      </p:sp>
      <p:sp>
        <p:nvSpPr>
          <p:cNvPr id="20"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45</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058280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1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2" name="TextBox 1"/>
          <p:cNvSpPr txBox="1"/>
          <p:nvPr/>
        </p:nvSpPr>
        <p:spPr>
          <a:xfrm>
            <a:off x="4007430" y="863674"/>
            <a:ext cx="3331676" cy="369332"/>
          </a:xfrm>
          <a:prstGeom prst="rect">
            <a:avLst/>
          </a:prstGeom>
          <a:noFill/>
        </p:spPr>
        <p:txBody>
          <a:bodyPr wrap="square" rtlCol="0">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Documented metabolic map</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863" y="1381925"/>
            <a:ext cx="5727945" cy="441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6048" y="5897521"/>
            <a:ext cx="11343992"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Vickers. S et.al</a:t>
            </a:r>
            <a:r>
              <a:rPr lang="en-US" sz="1200" dirty="0" smtClean="0">
                <a:latin typeface="Times New Roman" panose="02020603050405020304" pitchFamily="18" charset="0"/>
                <a:cs typeface="Times New Roman" panose="02020603050405020304" pitchFamily="18" charset="0"/>
              </a:rPr>
              <a:t>. The metabolic disposition of (S)-2-(3-tert-Butylamino-2-hydroxypropoxy)-3-cyanopyridine in rats, dogs, and humans. Drug Metabolism and Disposition, Vol,8, No3. 1980.</a:t>
            </a:r>
            <a:endParaRPr lang="en-US" sz="1200" dirty="0">
              <a:latin typeface="Times New Roman" panose="02020603050405020304" pitchFamily="18" charset="0"/>
              <a:cs typeface="Times New Roman" panose="02020603050405020304" pitchFamily="18" charset="0"/>
            </a:endParaRPr>
          </a:p>
        </p:txBody>
      </p:sp>
      <p:sp>
        <p:nvSpPr>
          <p:cNvPr id="4" name="Rounded Rectangle 3"/>
          <p:cNvSpPr/>
          <p:nvPr/>
        </p:nvSpPr>
        <p:spPr bwMode="auto">
          <a:xfrm>
            <a:off x="5145065" y="1581980"/>
            <a:ext cx="1807794" cy="914400"/>
          </a:xfrm>
          <a:prstGeom prst="roundRect">
            <a:avLst/>
          </a:prstGeom>
          <a:solidFill>
            <a:srgbClr val="92D050">
              <a:alpha val="44000"/>
            </a:srgbClr>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fontAlgn="base">
              <a:spcBef>
                <a:spcPct val="0"/>
              </a:spcBef>
              <a:spcAft>
                <a:spcPct val="0"/>
              </a:spcAft>
            </a:pPr>
            <a:endParaRPr lang="en-US">
              <a:latin typeface="Arial" charset="0"/>
            </a:endParaRPr>
          </a:p>
        </p:txBody>
      </p:sp>
      <p:sp>
        <p:nvSpPr>
          <p:cNvPr id="14" name="TextBox 13"/>
          <p:cNvSpPr txBox="1"/>
          <p:nvPr/>
        </p:nvSpPr>
        <p:spPr>
          <a:xfrm>
            <a:off x="5216144" y="1186790"/>
            <a:ext cx="832818" cy="400110"/>
          </a:xfrm>
          <a:prstGeom prst="rect">
            <a:avLst/>
          </a:prstGeom>
          <a:noFill/>
        </p:spPr>
        <p:txBody>
          <a:bodyPr wrap="square" rtlCol="0">
            <a:spAutoFit/>
          </a:bodyPr>
          <a:lstStyle/>
          <a:p>
            <a:r>
              <a:rPr lang="en-US" sz="2000" dirty="0" smtClean="0">
                <a:solidFill>
                  <a:srgbClr val="0000FF"/>
                </a:solidFill>
                <a:latin typeface="Times New Roman" panose="02020603050405020304" pitchFamily="18" charset="0"/>
                <a:cs typeface="Times New Roman" panose="02020603050405020304" pitchFamily="18" charset="0"/>
              </a:rPr>
              <a:t>III</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5908835" y="1217568"/>
            <a:ext cx="3631616" cy="369332"/>
          </a:xfrm>
          <a:prstGeom prst="rect">
            <a:avLst/>
          </a:prstGeom>
          <a:noFill/>
        </p:spPr>
        <p:txBody>
          <a:bodyPr wrap="square" rtlCol="0">
            <a:spAutoFit/>
          </a:bodyPr>
          <a:lstStyle/>
          <a:p>
            <a:r>
              <a:rPr lang="en-US" b="1" dirty="0" smtClean="0">
                <a:solidFill>
                  <a:srgbClr val="00B050"/>
                </a:solidFill>
                <a:latin typeface="Times New Roman" panose="02020603050405020304" pitchFamily="18" charset="0"/>
                <a:cs typeface="Times New Roman" panose="02020603050405020304" pitchFamily="18" charset="0"/>
              </a:rPr>
              <a:t>Metabolite III is ready</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11"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46</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6419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237" y="1382493"/>
            <a:ext cx="4623594" cy="344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2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2" name="TextBox 1"/>
          <p:cNvSpPr txBox="1"/>
          <p:nvPr/>
        </p:nvSpPr>
        <p:spPr>
          <a:xfrm>
            <a:off x="102082" y="817458"/>
            <a:ext cx="3331676" cy="369332"/>
          </a:xfrm>
          <a:prstGeom prst="rect">
            <a:avLst/>
          </a:prstGeom>
          <a:noFill/>
        </p:spPr>
        <p:txBody>
          <a:bodyPr wrap="square" rtlCol="0">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Documented metabolic map</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4121" y="5390526"/>
            <a:ext cx="11491539"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Nakagawa et.al</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Biotransformation and cytotoxic effects of </a:t>
            </a:r>
            <a:r>
              <a:rPr lang="en-US" sz="1200" dirty="0" err="1">
                <a:latin typeface="Times New Roman" panose="02020603050405020304" pitchFamily="18" charset="0"/>
                <a:cs typeface="Times New Roman" panose="02020603050405020304" pitchFamily="18" charset="0"/>
              </a:rPr>
              <a:t>hydroxychavicol</a:t>
            </a:r>
            <a:r>
              <a:rPr lang="en-US" sz="1200" dirty="0">
                <a:latin typeface="Times New Roman" panose="02020603050405020304" pitchFamily="18" charset="0"/>
                <a:cs typeface="Times New Roman" panose="02020603050405020304" pitchFamily="18" charset="0"/>
              </a:rPr>
              <a:t>, an </a:t>
            </a:r>
            <a:r>
              <a:rPr lang="en-US" sz="1200" dirty="0" smtClean="0">
                <a:latin typeface="Times New Roman" panose="02020603050405020304" pitchFamily="18" charset="0"/>
                <a:cs typeface="Times New Roman" panose="02020603050405020304" pitchFamily="18" charset="0"/>
              </a:rPr>
              <a:t>intermediate of </a:t>
            </a:r>
            <a:r>
              <a:rPr lang="en-US" sz="1200" dirty="0" err="1">
                <a:latin typeface="Times New Roman" panose="02020603050405020304" pitchFamily="18" charset="0"/>
                <a:cs typeface="Times New Roman" panose="02020603050405020304" pitchFamily="18" charset="0"/>
              </a:rPr>
              <a:t>safrole</a:t>
            </a:r>
            <a:r>
              <a:rPr lang="en-US" sz="1200" dirty="0">
                <a:latin typeface="Times New Roman" panose="02020603050405020304" pitchFamily="18" charset="0"/>
                <a:cs typeface="Times New Roman" panose="02020603050405020304" pitchFamily="18" charset="0"/>
              </a:rPr>
              <a:t> metabolism, in isolated rat hepatocytes. </a:t>
            </a:r>
            <a:r>
              <a:rPr lang="en-US" sz="1200" dirty="0" err="1">
                <a:latin typeface="Times New Roman" panose="02020603050405020304" pitchFamily="18" charset="0"/>
                <a:cs typeface="Times New Roman" panose="02020603050405020304" pitchFamily="18" charset="0"/>
              </a:rPr>
              <a:t>Chemico</a:t>
            </a:r>
            <a:r>
              <a:rPr lang="en-US" sz="1200" dirty="0">
                <a:latin typeface="Times New Roman" panose="02020603050405020304" pitchFamily="18" charset="0"/>
                <a:cs typeface="Times New Roman" panose="02020603050405020304" pitchFamily="18" charset="0"/>
              </a:rPr>
              <a:t>-Biological Interactions 180 (2009) 89–97</a:t>
            </a:r>
          </a:p>
        </p:txBody>
      </p:sp>
      <p:sp>
        <p:nvSpPr>
          <p:cNvPr id="4" name="Rounded Rectangle 3"/>
          <p:cNvSpPr/>
          <p:nvPr/>
        </p:nvSpPr>
        <p:spPr bwMode="auto">
          <a:xfrm>
            <a:off x="5542822" y="1455231"/>
            <a:ext cx="1972408" cy="734754"/>
          </a:xfrm>
          <a:prstGeom prst="roundRect">
            <a:avLst/>
          </a:prstGeom>
          <a:no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fontAlgn="base">
              <a:spcBef>
                <a:spcPct val="0"/>
              </a:spcBef>
              <a:spcAft>
                <a:spcPct val="0"/>
              </a:spcAft>
            </a:pPr>
            <a:endParaRPr lang="en-US">
              <a:latin typeface="Arial" charset="0"/>
            </a:endParaRPr>
          </a:p>
        </p:txBody>
      </p:sp>
      <p:sp>
        <p:nvSpPr>
          <p:cNvPr id="14" name="TextBox 13"/>
          <p:cNvSpPr txBox="1"/>
          <p:nvPr/>
        </p:nvSpPr>
        <p:spPr>
          <a:xfrm>
            <a:off x="7783289" y="1422498"/>
            <a:ext cx="2877013" cy="400110"/>
          </a:xfrm>
          <a:prstGeom prst="rect">
            <a:avLst/>
          </a:prstGeom>
          <a:noFill/>
        </p:spPr>
        <p:txBody>
          <a:bodyPr wrap="square" rtlCol="0">
            <a:spAutoFit/>
          </a:bodyPr>
          <a:lstStyle/>
          <a:p>
            <a:r>
              <a:rPr lang="en-US" sz="2000" dirty="0" smtClean="0">
                <a:solidFill>
                  <a:srgbClr val="0000FF"/>
                </a:solidFill>
                <a:latin typeface="Times New Roman" panose="02020603050405020304" pitchFamily="18" charset="0"/>
                <a:cs typeface="Times New Roman" panose="02020603050405020304" pitchFamily="18" charset="0"/>
              </a:rPr>
              <a:t>Metabolite I</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7817988" y="1906431"/>
            <a:ext cx="3631616" cy="1200329"/>
          </a:xfrm>
          <a:prstGeom prst="rect">
            <a:avLst/>
          </a:prstGeom>
          <a:noFill/>
        </p:spPr>
        <p:txBody>
          <a:bodyPr wrap="square" rtlCol="0">
            <a:spAutoFit/>
          </a:bodyPr>
          <a:lstStyle/>
          <a:p>
            <a:r>
              <a:rPr lang="en-US" dirty="0" smtClean="0">
                <a:solidFill>
                  <a:srgbClr val="0000FF"/>
                </a:solidFill>
                <a:latin typeface="Times New Roman" panose="02020603050405020304" pitchFamily="18" charset="0"/>
                <a:cs typeface="Times New Roman" panose="02020603050405020304" pitchFamily="18" charset="0"/>
              </a:rPr>
              <a:t>For definition of  metabolite I the already defined positional fragment including hydroxyl group will be used and a new one will be created.</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11"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47</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24344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3320" t="2703" r="6082" b="76523"/>
          <a:stretch/>
        </p:blipFill>
        <p:spPr bwMode="auto">
          <a:xfrm>
            <a:off x="462972" y="1138405"/>
            <a:ext cx="1877064" cy="71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2" y="2094841"/>
            <a:ext cx="6213298" cy="325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6500" y="1782524"/>
            <a:ext cx="5017760" cy="3883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common fragment for Metabolite </a:t>
            </a:r>
            <a:r>
              <a:rPr lang="en-US" b="1" dirty="0" smtClean="0">
                <a:latin typeface="Times New Roman" panose="02020603050405020304" pitchFamily="18" charset="0"/>
                <a:cs typeface="Times New Roman" panose="02020603050405020304" pitchFamily="18" charset="0"/>
              </a:rPr>
              <a:t>I (</a:t>
            </a:r>
            <a:r>
              <a:rPr lang="en-US" b="1" dirty="0" smtClean="0">
                <a:latin typeface="Times New Roman" panose="02020603050405020304" pitchFamily="18" charset="0"/>
                <a:cs typeface="Times New Roman" panose="02020603050405020304" pitchFamily="18" charset="0"/>
              </a:rPr>
              <a:t>1) </a:t>
            </a:r>
            <a:endParaRPr lang="en-US" b="1" dirty="0">
              <a:latin typeface="Times New Roman" panose="02020603050405020304" pitchFamily="18" charset="0"/>
              <a:cs typeface="Times New Roman" panose="02020603050405020304" pitchFamily="18" charset="0"/>
            </a:endParaRPr>
          </a:p>
        </p:txBody>
      </p:sp>
      <p:sp>
        <p:nvSpPr>
          <p:cNvPr id="7" name="Rounded Rectangular Callout 6"/>
          <p:cNvSpPr/>
          <p:nvPr/>
        </p:nvSpPr>
        <p:spPr bwMode="auto">
          <a:xfrm>
            <a:off x="941008" y="2004001"/>
            <a:ext cx="371192" cy="434935"/>
          </a:xfrm>
          <a:prstGeom prst="wedgeRoundRectCallout">
            <a:avLst>
              <a:gd name="adj1" fmla="val -125339"/>
              <a:gd name="adj2" fmla="val 14989"/>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2</a:t>
            </a:r>
            <a:endParaRPr kumimoji="0" lang="en-US" sz="2000" b="1" i="0" u="none" strike="noStrike" cap="none" normalizeH="0" baseline="0" dirty="0" smtClean="0">
              <a:ln>
                <a:noFill/>
              </a:ln>
              <a:solidFill>
                <a:srgbClr val="0000FF"/>
              </a:solidFill>
              <a:effectLst/>
              <a:latin typeface="Arial"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2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14" name="Rounded Rectangular Callout 13"/>
          <p:cNvSpPr/>
          <p:nvPr/>
        </p:nvSpPr>
        <p:spPr bwMode="auto">
          <a:xfrm>
            <a:off x="3224414" y="2979832"/>
            <a:ext cx="371192" cy="365760"/>
          </a:xfrm>
          <a:prstGeom prst="wedgeRoundRectCallout">
            <a:avLst>
              <a:gd name="adj1" fmla="val -83876"/>
              <a:gd name="adj2" fmla="val 6494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a:t>
            </a:r>
          </a:p>
        </p:txBody>
      </p:sp>
      <p:sp>
        <p:nvSpPr>
          <p:cNvPr id="19" name="Rounded Rectangular Callout 18"/>
          <p:cNvSpPr/>
          <p:nvPr/>
        </p:nvSpPr>
        <p:spPr bwMode="auto">
          <a:xfrm>
            <a:off x="4430159" y="4324354"/>
            <a:ext cx="371192" cy="434935"/>
          </a:xfrm>
          <a:prstGeom prst="wedgeRoundRectCallout">
            <a:avLst>
              <a:gd name="adj1" fmla="val 86856"/>
              <a:gd name="adj2" fmla="val 100334"/>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3</a:t>
            </a:r>
            <a:endParaRPr kumimoji="0" lang="en-US" sz="2000" b="1" i="0" u="none" strike="noStrike" cap="none" normalizeH="0" baseline="0" dirty="0" smtClean="0">
              <a:ln>
                <a:noFill/>
              </a:ln>
              <a:solidFill>
                <a:srgbClr val="0000FF"/>
              </a:solidFill>
              <a:effectLst/>
              <a:latin typeface="Arial" charset="0"/>
            </a:endParaRPr>
          </a:p>
        </p:txBody>
      </p:sp>
      <p:sp>
        <p:nvSpPr>
          <p:cNvPr id="12" name="TextBox 11"/>
          <p:cNvSpPr txBox="1"/>
          <p:nvPr/>
        </p:nvSpPr>
        <p:spPr>
          <a:xfrm>
            <a:off x="5871258" y="4868598"/>
            <a:ext cx="6320742" cy="1569660"/>
          </a:xfrm>
          <a:prstGeom prst="rect">
            <a:avLst/>
          </a:prstGeom>
          <a:solidFill>
            <a:schemeClr val="bg1"/>
          </a:solidFill>
        </p:spPr>
        <p:txBody>
          <a:bodyPr wrap="square" rtlCol="0">
            <a:spAutoFit/>
          </a:bodyPr>
          <a:lstStyle/>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Select parent chemical</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Click to generate child </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Click </a:t>
            </a:r>
            <a:r>
              <a:rPr lang="en-US" sz="1600" b="1" dirty="0" smtClean="0">
                <a:solidFill>
                  <a:srgbClr val="0000FF"/>
                </a:solidFill>
                <a:latin typeface="Times New Roman" panose="02020603050405020304" pitchFamily="18" charset="0"/>
                <a:cs typeface="Times New Roman" panose="02020603050405020304" pitchFamily="18" charset="0"/>
              </a:rPr>
              <a:t>Edit product</a:t>
            </a:r>
          </a:p>
          <a:p>
            <a:r>
              <a:rPr lang="en-US" sz="1600" dirty="0">
                <a:solidFill>
                  <a:srgbClr val="0000FF"/>
                </a:solidFill>
                <a:latin typeface="Times New Roman" panose="02020603050405020304" pitchFamily="18" charset="0"/>
                <a:cs typeface="Times New Roman" panose="02020603050405020304" pitchFamily="18" charset="0"/>
              </a:rPr>
              <a:t>A new </a:t>
            </a:r>
            <a:r>
              <a:rPr lang="en-US" sz="1600" dirty="0" smtClean="0">
                <a:solidFill>
                  <a:srgbClr val="0000FF"/>
                </a:solidFill>
                <a:latin typeface="Times New Roman" panose="02020603050405020304" pitchFamily="18" charset="0"/>
                <a:cs typeface="Times New Roman" panose="02020603050405020304" pitchFamily="18" charset="0"/>
              </a:rPr>
              <a:t>fragment containing O-sulfate group will be created. For this purpose already available structures in the Work panel will be used (see next slides) </a:t>
            </a:r>
          </a:p>
        </p:txBody>
      </p:sp>
      <p:sp>
        <p:nvSpPr>
          <p:cNvPr id="2" name="Oval 1"/>
          <p:cNvSpPr/>
          <p:nvPr/>
        </p:nvSpPr>
        <p:spPr bwMode="auto">
          <a:xfrm>
            <a:off x="1401504" y="1138405"/>
            <a:ext cx="938532" cy="255829"/>
          </a:xfrm>
          <a:prstGeom prst="ellipse">
            <a:avLst/>
          </a:prstGeom>
          <a:no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48</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428942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3320" t="2703" r="6082" b="76523"/>
          <a:stretch/>
        </p:blipFill>
        <p:spPr bwMode="auto">
          <a:xfrm>
            <a:off x="462972" y="1138405"/>
            <a:ext cx="1877064" cy="71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common fragment for Metabolite </a:t>
            </a:r>
            <a:r>
              <a:rPr lang="en-US" b="1" dirty="0" smtClean="0">
                <a:latin typeface="Times New Roman" panose="02020603050405020304" pitchFamily="18" charset="0"/>
                <a:cs typeface="Times New Roman" panose="02020603050405020304" pitchFamily="18" charset="0"/>
              </a:rPr>
              <a:t>I (</a:t>
            </a:r>
            <a:r>
              <a:rPr lang="en-US" b="1" dirty="0" smtClean="0">
                <a:latin typeface="Times New Roman" panose="02020603050405020304" pitchFamily="18" charset="0"/>
                <a:cs typeface="Times New Roman" panose="02020603050405020304" pitchFamily="18" charset="0"/>
              </a:rPr>
              <a:t>2) </a:t>
            </a:r>
            <a:endParaRPr lang="en-US" b="1" dirty="0">
              <a:latin typeface="Times New Roman" panose="02020603050405020304" pitchFamily="18" charset="0"/>
              <a:cs typeface="Times New Roman" panose="02020603050405020304" pitchFamily="18"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2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19" name="Rounded Rectangular Callout 18"/>
          <p:cNvSpPr/>
          <p:nvPr/>
        </p:nvSpPr>
        <p:spPr bwMode="auto">
          <a:xfrm>
            <a:off x="4430159" y="4324354"/>
            <a:ext cx="371192" cy="434935"/>
          </a:xfrm>
          <a:prstGeom prst="wedgeRoundRectCallout">
            <a:avLst>
              <a:gd name="adj1" fmla="val 86856"/>
              <a:gd name="adj2" fmla="val 100334"/>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3</a:t>
            </a:r>
            <a:endParaRPr kumimoji="0" lang="en-US" sz="2000" b="1" i="0" u="none" strike="noStrike" cap="none" normalizeH="0" baseline="0" dirty="0" smtClean="0">
              <a:ln>
                <a:noFill/>
              </a:ln>
              <a:solidFill>
                <a:srgbClr val="0000FF"/>
              </a:solidFill>
              <a:effectLst/>
              <a:latin typeface="Arial" charset="0"/>
            </a:endParaRPr>
          </a:p>
        </p:txBody>
      </p:sp>
      <p:sp>
        <p:nvSpPr>
          <p:cNvPr id="2" name="Oval 1"/>
          <p:cNvSpPr/>
          <p:nvPr/>
        </p:nvSpPr>
        <p:spPr bwMode="auto">
          <a:xfrm>
            <a:off x="1401504" y="1138405"/>
            <a:ext cx="938532" cy="255829"/>
          </a:xfrm>
          <a:prstGeom prst="ellipse">
            <a:avLst/>
          </a:prstGeom>
          <a:no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72" y="1933890"/>
            <a:ext cx="6586221" cy="3795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532" y="1528204"/>
            <a:ext cx="4220435" cy="257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634154" y="4324354"/>
            <a:ext cx="5253046" cy="1569660"/>
          </a:xfrm>
          <a:prstGeom prst="rect">
            <a:avLst/>
          </a:prstGeom>
          <a:solidFill>
            <a:schemeClr val="bg1"/>
          </a:solidFill>
        </p:spPr>
        <p:txBody>
          <a:bodyPr wrap="square" rtlCol="0">
            <a:spAutoFit/>
          </a:bodyPr>
          <a:lstStyle/>
          <a:p>
            <a:pPr marL="342900" indent="-342900">
              <a:buFont typeface="+mj-lt"/>
              <a:buAutoNum type="arabicParenR" startAt="4"/>
            </a:pPr>
            <a:r>
              <a:rPr lang="en-US" sz="1600" dirty="0" smtClean="0">
                <a:solidFill>
                  <a:srgbClr val="0000FF"/>
                </a:solidFill>
                <a:latin typeface="Times New Roman" panose="02020603050405020304" pitchFamily="18" charset="0"/>
                <a:cs typeface="Times New Roman" panose="02020603050405020304" pitchFamily="18" charset="0"/>
              </a:rPr>
              <a:t>Switch to Common fragments section </a:t>
            </a:r>
          </a:p>
          <a:p>
            <a:pPr marL="342900" indent="-342900">
              <a:buAutoNum type="arabicParenR" startAt="4"/>
            </a:pPr>
            <a:r>
              <a:rPr lang="en-US" sz="1600" dirty="0" smtClean="0">
                <a:solidFill>
                  <a:srgbClr val="0000FF"/>
                </a:solidFill>
                <a:latin typeface="Times New Roman" panose="02020603050405020304" pitchFamily="18" charset="0"/>
                <a:cs typeface="Times New Roman" panose="02020603050405020304" pitchFamily="18" charset="0"/>
              </a:rPr>
              <a:t>Select Fragment</a:t>
            </a:r>
          </a:p>
          <a:p>
            <a:pPr marL="342900" indent="-342900">
              <a:buAutoNum type="arabicParenR" startAt="4"/>
            </a:pPr>
            <a:r>
              <a:rPr lang="en-US" sz="1600" dirty="0" smtClean="0">
                <a:solidFill>
                  <a:srgbClr val="0000FF"/>
                </a:solidFill>
                <a:latin typeface="Times New Roman" panose="02020603050405020304" pitchFamily="18" charset="0"/>
                <a:cs typeface="Times New Roman" panose="02020603050405020304" pitchFamily="18" charset="0"/>
              </a:rPr>
              <a:t>Add new Positional fragment. </a:t>
            </a:r>
          </a:p>
          <a:p>
            <a:pPr marL="342900" indent="-342900">
              <a:buAutoNum type="arabicParenR" startAt="4"/>
            </a:pPr>
            <a:r>
              <a:rPr lang="en-US" sz="1600" dirty="0" smtClean="0">
                <a:solidFill>
                  <a:srgbClr val="0000FF"/>
                </a:solidFill>
                <a:latin typeface="Times New Roman" panose="02020603050405020304" pitchFamily="18" charset="0"/>
                <a:cs typeface="Times New Roman" panose="02020603050405020304" pitchFamily="18" charset="0"/>
              </a:rPr>
              <a:t>Add name, </a:t>
            </a:r>
          </a:p>
          <a:p>
            <a:pPr marL="342900" indent="-342900">
              <a:buAutoNum type="arabicParenR" startAt="4"/>
            </a:pPr>
            <a:r>
              <a:rPr lang="en-US" sz="1600" dirty="0" smtClean="0">
                <a:solidFill>
                  <a:srgbClr val="0000FF"/>
                </a:solidFill>
                <a:latin typeface="Times New Roman" panose="02020603050405020304" pitchFamily="18" charset="0"/>
                <a:cs typeface="Times New Roman" panose="02020603050405020304" pitchFamily="18" charset="0"/>
              </a:rPr>
              <a:t>Select single bond and </a:t>
            </a:r>
          </a:p>
          <a:p>
            <a:pPr marL="342900" indent="-342900">
              <a:buAutoNum type="arabicParenR" startAt="4"/>
            </a:pPr>
            <a:r>
              <a:rPr lang="en-US" sz="1600" dirty="0" smtClean="0">
                <a:solidFill>
                  <a:srgbClr val="0000FF"/>
                </a:solidFill>
                <a:latin typeface="Times New Roman" panose="02020603050405020304" pitchFamily="18" charset="0"/>
                <a:cs typeface="Times New Roman" panose="02020603050405020304" pitchFamily="18" charset="0"/>
              </a:rPr>
              <a:t>click OK</a:t>
            </a:r>
            <a:endParaRPr lang="en-US" sz="1600" dirty="0">
              <a:solidFill>
                <a:srgbClr val="0000FF"/>
              </a:solidFill>
              <a:latin typeface="Times New Roman" panose="02020603050405020304" pitchFamily="18" charset="0"/>
              <a:cs typeface="Times New Roman" panose="02020603050405020304" pitchFamily="18" charset="0"/>
            </a:endParaRPr>
          </a:p>
        </p:txBody>
      </p:sp>
      <p:sp>
        <p:nvSpPr>
          <p:cNvPr id="18" name="Rounded Rectangular Callout 17"/>
          <p:cNvSpPr/>
          <p:nvPr/>
        </p:nvSpPr>
        <p:spPr bwMode="auto">
          <a:xfrm>
            <a:off x="4688815" y="2377510"/>
            <a:ext cx="598080" cy="442674"/>
          </a:xfrm>
          <a:prstGeom prst="wedgeRoundRectCallout">
            <a:avLst>
              <a:gd name="adj1" fmla="val -102669"/>
              <a:gd name="adj2" fmla="val 48791"/>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6</a:t>
            </a:r>
            <a:endParaRPr kumimoji="0" lang="en-US" sz="2000" b="1" i="0" u="none" strike="noStrike" cap="none" normalizeH="0" baseline="0" dirty="0" smtClean="0">
              <a:ln>
                <a:noFill/>
              </a:ln>
              <a:solidFill>
                <a:srgbClr val="0000FF"/>
              </a:solidFill>
              <a:effectLst/>
              <a:latin typeface="Arial" charset="0"/>
            </a:endParaRPr>
          </a:p>
        </p:txBody>
      </p:sp>
      <p:sp>
        <p:nvSpPr>
          <p:cNvPr id="21" name="Rounded Rectangular Callout 20"/>
          <p:cNvSpPr/>
          <p:nvPr/>
        </p:nvSpPr>
        <p:spPr bwMode="auto">
          <a:xfrm>
            <a:off x="4510705" y="1902086"/>
            <a:ext cx="693062" cy="442674"/>
          </a:xfrm>
          <a:prstGeom prst="wedgeRoundRectCallout">
            <a:avLst>
              <a:gd name="adj1" fmla="val -78402"/>
              <a:gd name="adj2" fmla="val 41846"/>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7</a:t>
            </a:r>
            <a:endParaRPr kumimoji="0" lang="en-US" sz="2000" b="1" i="0" u="none" strike="noStrike" cap="none" normalizeH="0" baseline="0" dirty="0" smtClean="0">
              <a:ln>
                <a:noFill/>
              </a:ln>
              <a:solidFill>
                <a:srgbClr val="0000FF"/>
              </a:solidFill>
              <a:effectLst/>
              <a:latin typeface="Arial" charset="0"/>
            </a:endParaRPr>
          </a:p>
        </p:txBody>
      </p:sp>
      <p:sp>
        <p:nvSpPr>
          <p:cNvPr id="22" name="Rounded Rectangular Callout 21"/>
          <p:cNvSpPr/>
          <p:nvPr/>
        </p:nvSpPr>
        <p:spPr bwMode="auto">
          <a:xfrm>
            <a:off x="2705587" y="2781406"/>
            <a:ext cx="371192" cy="434935"/>
          </a:xfrm>
          <a:prstGeom prst="wedgeRoundRectCallout">
            <a:avLst>
              <a:gd name="adj1" fmla="val -160328"/>
              <a:gd name="adj2" fmla="val 2102"/>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4</a:t>
            </a:r>
            <a:endParaRPr kumimoji="0" lang="en-US" sz="2000" b="1" i="0" u="none" strike="noStrike" cap="none" normalizeH="0" baseline="0" dirty="0" smtClean="0">
              <a:ln>
                <a:noFill/>
              </a:ln>
              <a:solidFill>
                <a:srgbClr val="0000FF"/>
              </a:solidFill>
              <a:effectLst/>
              <a:latin typeface="Arial" charset="0"/>
            </a:endParaRPr>
          </a:p>
        </p:txBody>
      </p:sp>
      <p:sp>
        <p:nvSpPr>
          <p:cNvPr id="25" name="Rounded Rectangular Callout 24"/>
          <p:cNvSpPr/>
          <p:nvPr/>
        </p:nvSpPr>
        <p:spPr bwMode="auto">
          <a:xfrm>
            <a:off x="5934269" y="2596913"/>
            <a:ext cx="599700" cy="442674"/>
          </a:xfrm>
          <a:prstGeom prst="wedgeRoundRectCallout">
            <a:avLst>
              <a:gd name="adj1" fmla="val 74820"/>
              <a:gd name="adj2" fmla="val -44269"/>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8</a:t>
            </a:r>
            <a:endParaRPr kumimoji="0" lang="en-US" sz="2000" b="1" i="0" u="none" strike="noStrike" cap="none" normalizeH="0" baseline="0" dirty="0" smtClean="0">
              <a:ln>
                <a:noFill/>
              </a:ln>
              <a:solidFill>
                <a:srgbClr val="0000FF"/>
              </a:solidFill>
              <a:effectLst/>
              <a:latin typeface="Arial" charset="0"/>
            </a:endParaRPr>
          </a:p>
        </p:txBody>
      </p:sp>
      <p:sp>
        <p:nvSpPr>
          <p:cNvPr id="24" name="Rounded Rectangular Callout 23"/>
          <p:cNvSpPr/>
          <p:nvPr/>
        </p:nvSpPr>
        <p:spPr bwMode="auto">
          <a:xfrm>
            <a:off x="5694219" y="3610414"/>
            <a:ext cx="579254" cy="442674"/>
          </a:xfrm>
          <a:prstGeom prst="wedgeRoundRectCallout">
            <a:avLst>
              <a:gd name="adj1" fmla="val 103796"/>
              <a:gd name="adj2" fmla="val 39183"/>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9</a:t>
            </a:r>
            <a:endParaRPr kumimoji="0" lang="en-US" sz="2000" b="1" i="0" u="none" strike="noStrike" cap="none" normalizeH="0" baseline="0" dirty="0" smtClean="0">
              <a:ln>
                <a:noFill/>
              </a:ln>
              <a:solidFill>
                <a:srgbClr val="0000FF"/>
              </a:solidFill>
              <a:effectLst/>
              <a:latin typeface="Arial" charset="0"/>
            </a:endParaRPr>
          </a:p>
        </p:txBody>
      </p:sp>
      <p:sp>
        <p:nvSpPr>
          <p:cNvPr id="26" name="Rounded Rectangular Callout 25"/>
          <p:cNvSpPr/>
          <p:nvPr/>
        </p:nvSpPr>
        <p:spPr bwMode="auto">
          <a:xfrm>
            <a:off x="2615271" y="3435258"/>
            <a:ext cx="630395" cy="442674"/>
          </a:xfrm>
          <a:prstGeom prst="wedgeRoundRectCallout">
            <a:avLst>
              <a:gd name="adj1" fmla="val -116688"/>
              <a:gd name="adj2" fmla="val -30323"/>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5</a:t>
            </a:r>
            <a:endParaRPr kumimoji="0" lang="en-US" sz="2000" b="1" i="0" u="none" strike="noStrike" cap="none" normalizeH="0" baseline="0" dirty="0" smtClean="0">
              <a:ln>
                <a:noFill/>
              </a:ln>
              <a:solidFill>
                <a:srgbClr val="0000FF"/>
              </a:solidFill>
              <a:effectLst/>
              <a:latin typeface="Arial" charset="0"/>
            </a:endParaRPr>
          </a:p>
        </p:txBody>
      </p:sp>
      <p:sp>
        <p:nvSpPr>
          <p:cNvPr id="20"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49</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32464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1200152" y="107951"/>
            <a:ext cx="969644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GB" altLang="en-US" sz="2800" b="1" dirty="0">
                <a:latin typeface="Times New Roman" panose="02020603050405020304" pitchFamily="18" charset="0"/>
                <a:ea typeface="Tahoma" panose="020B0604030504040204" pitchFamily="34" charset="0"/>
                <a:cs typeface="Times New Roman" panose="02020603050405020304" pitchFamily="18" charset="0"/>
              </a:rPr>
              <a:t>Outlook</a:t>
            </a:r>
          </a:p>
        </p:txBody>
      </p:sp>
      <p:sp>
        <p:nvSpPr>
          <p:cNvPr id="4100" name="TextBox 1"/>
          <p:cNvSpPr txBox="1">
            <a:spLocks noChangeArrowheads="1"/>
          </p:cNvSpPr>
          <p:nvPr/>
        </p:nvSpPr>
        <p:spPr bwMode="auto">
          <a:xfrm>
            <a:off x="239184" y="1124903"/>
            <a:ext cx="11618383"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14350" indent="-514350" algn="just">
              <a:lnSpc>
                <a:spcPct val="115000"/>
              </a:lnSpc>
              <a:spcBef>
                <a:spcPts val="1200"/>
              </a:spcBef>
              <a:buFont typeface="+mj-lt"/>
              <a:buAutoNum type="romanUcPeriod"/>
            </a:pPr>
            <a:r>
              <a:rPr lang="en-US" altLang="en-US"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Aim of this presentation</a:t>
            </a:r>
            <a:endParaRPr lang="en-US" alt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marL="514350" indent="-514350" algn="just">
              <a:lnSpc>
                <a:spcPct val="115000"/>
              </a:lnSpc>
              <a:spcBef>
                <a:spcPts val="1200"/>
              </a:spcBef>
              <a:buFont typeface="+mj-lt"/>
              <a:buAutoNum type="romanUcPeriod"/>
            </a:pPr>
            <a:r>
              <a:rPr lang="en-US" alt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Basic functionalities &amp; Overview of the 2D editor - refreshment</a:t>
            </a:r>
          </a:p>
          <a:p>
            <a:pPr marL="514350" indent="-514350" algn="just" eaLnBrk="1" hangingPunct="1">
              <a:lnSpc>
                <a:spcPct val="115000"/>
              </a:lnSpc>
              <a:spcBef>
                <a:spcPts val="1200"/>
              </a:spcBef>
              <a:buFont typeface="+mj-lt"/>
              <a:buAutoNum type="romanUcPeriod"/>
            </a:pPr>
            <a:r>
              <a:rPr lang="en-US" altLang="en-US"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What is Common fragment – definition  </a:t>
            </a:r>
          </a:p>
          <a:p>
            <a:pPr marL="514350" indent="-514350" algn="just" eaLnBrk="1" hangingPunct="1">
              <a:lnSpc>
                <a:spcPct val="115000"/>
              </a:lnSpc>
              <a:spcBef>
                <a:spcPts val="1200"/>
              </a:spcBef>
              <a:buFont typeface="+mj-lt"/>
              <a:buAutoNum type="romanUcPeriod"/>
            </a:pPr>
            <a:r>
              <a:rPr lang="en-US" altLang="en-US"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Types common fragments</a:t>
            </a:r>
            <a:endParaRPr lang="en-US" alt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marL="514350" indent="-514350" algn="just" eaLnBrk="1" hangingPunct="1">
              <a:lnSpc>
                <a:spcPct val="115000"/>
              </a:lnSpc>
              <a:spcBef>
                <a:spcPts val="1200"/>
              </a:spcBef>
              <a:buFont typeface="+mj-lt"/>
              <a:buAutoNum type="romanUcPeriod"/>
            </a:pPr>
            <a:r>
              <a:rPr lang="en-US" altLang="en-US"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Practical examples</a:t>
            </a:r>
            <a:endParaRPr lang="en-US" alt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spcBef>
                  <a:spcPct val="0"/>
                </a:spcBef>
                <a:buFontTx/>
                <a:buNone/>
              </a:pPr>
              <a:t>5</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0075118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72" y="1999926"/>
            <a:ext cx="6490089" cy="351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320" t="2703" r="6082" b="76523"/>
          <a:stretch/>
        </p:blipFill>
        <p:spPr bwMode="auto">
          <a:xfrm>
            <a:off x="462972" y="1138405"/>
            <a:ext cx="1877064" cy="71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common fragment for Metabolite I (3)</a:t>
            </a:r>
            <a:endParaRPr lang="en-US" b="1" dirty="0">
              <a:latin typeface="Times New Roman" panose="02020603050405020304" pitchFamily="18" charset="0"/>
              <a:cs typeface="Times New Roman" panose="02020603050405020304" pitchFamily="18" charset="0"/>
            </a:endParaRPr>
          </a:p>
        </p:txBody>
      </p:sp>
      <p:sp>
        <p:nvSpPr>
          <p:cNvPr id="7" name="Rounded Rectangular Callout 6"/>
          <p:cNvSpPr/>
          <p:nvPr/>
        </p:nvSpPr>
        <p:spPr bwMode="auto">
          <a:xfrm>
            <a:off x="1769184" y="4284137"/>
            <a:ext cx="570852" cy="442674"/>
          </a:xfrm>
          <a:prstGeom prst="wedgeRoundRectCallout">
            <a:avLst>
              <a:gd name="adj1" fmla="val -98510"/>
              <a:gd name="adj2" fmla="val -93252"/>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11</a:t>
            </a:r>
            <a:endParaRPr kumimoji="0" lang="en-US" sz="2000" b="1" i="0" u="none" strike="noStrike" cap="none" normalizeH="0" baseline="0" dirty="0" smtClean="0">
              <a:ln>
                <a:noFill/>
              </a:ln>
              <a:solidFill>
                <a:srgbClr val="0000FF"/>
              </a:solidFill>
              <a:effectLst/>
              <a:latin typeface="Arial"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2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14" name="Rounded Rectangular Callout 13"/>
          <p:cNvSpPr/>
          <p:nvPr/>
        </p:nvSpPr>
        <p:spPr bwMode="auto">
          <a:xfrm>
            <a:off x="1401504" y="2593154"/>
            <a:ext cx="556788" cy="442674"/>
          </a:xfrm>
          <a:prstGeom prst="wedgeRoundRectCallout">
            <a:avLst>
              <a:gd name="adj1" fmla="val -79397"/>
              <a:gd name="adj2" fmla="val 5555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10</a:t>
            </a:r>
            <a:endParaRPr kumimoji="0" lang="en-US" sz="2000" b="1" i="0" u="none" strike="noStrike" cap="none" normalizeH="0" baseline="0" dirty="0" smtClean="0">
              <a:ln>
                <a:noFill/>
              </a:ln>
              <a:solidFill>
                <a:srgbClr val="0000FF"/>
              </a:solidFill>
              <a:effectLst/>
              <a:latin typeface="Arial" charset="0"/>
            </a:endParaRPr>
          </a:p>
        </p:txBody>
      </p:sp>
      <p:sp>
        <p:nvSpPr>
          <p:cNvPr id="19" name="Rounded Rectangular Callout 18"/>
          <p:cNvSpPr/>
          <p:nvPr/>
        </p:nvSpPr>
        <p:spPr bwMode="auto">
          <a:xfrm>
            <a:off x="3708016" y="3864527"/>
            <a:ext cx="559181" cy="442674"/>
          </a:xfrm>
          <a:prstGeom prst="wedgeRoundRectCallout">
            <a:avLst>
              <a:gd name="adj1" fmla="val 69783"/>
              <a:gd name="adj2" fmla="val 100334"/>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12</a:t>
            </a:r>
            <a:endParaRPr kumimoji="0" lang="en-US" sz="2000" b="1" i="0" u="none" strike="noStrike" cap="none" normalizeH="0" baseline="0" dirty="0" smtClean="0">
              <a:ln>
                <a:noFill/>
              </a:ln>
              <a:solidFill>
                <a:srgbClr val="0000FF"/>
              </a:solidFill>
              <a:effectLst/>
              <a:latin typeface="Arial" charset="0"/>
            </a:endParaRPr>
          </a:p>
        </p:txBody>
      </p:sp>
      <p:sp>
        <p:nvSpPr>
          <p:cNvPr id="12" name="TextBox 11"/>
          <p:cNvSpPr txBox="1"/>
          <p:nvPr/>
        </p:nvSpPr>
        <p:spPr>
          <a:xfrm>
            <a:off x="7179398" y="4085864"/>
            <a:ext cx="4672765" cy="1323439"/>
          </a:xfrm>
          <a:prstGeom prst="rect">
            <a:avLst/>
          </a:prstGeom>
          <a:solidFill>
            <a:schemeClr val="bg1"/>
          </a:solidFill>
        </p:spPr>
        <p:txBody>
          <a:bodyPr wrap="square" rtlCol="0">
            <a:spAutoFit/>
          </a:bodyPr>
          <a:lstStyle/>
          <a:p>
            <a:pPr marL="342900" indent="-342900">
              <a:buFont typeface="+mj-lt"/>
              <a:buAutoNum type="arabicParenR" startAt="10"/>
            </a:pPr>
            <a:r>
              <a:rPr lang="en-US" sz="1600" dirty="0" smtClean="0">
                <a:solidFill>
                  <a:srgbClr val="0000FF"/>
                </a:solidFill>
                <a:latin typeface="Times New Roman" panose="02020603050405020304" pitchFamily="18" charset="0"/>
                <a:cs typeface="Times New Roman" panose="02020603050405020304" pitchFamily="18" charset="0"/>
              </a:rPr>
              <a:t>Click on Work section</a:t>
            </a:r>
          </a:p>
          <a:p>
            <a:pPr marL="342900" indent="-342900">
              <a:buFont typeface="+mj-lt"/>
              <a:buAutoNum type="arabicParenR" startAt="10"/>
            </a:pPr>
            <a:r>
              <a:rPr lang="en-US" sz="1600" dirty="0" smtClean="0">
                <a:solidFill>
                  <a:srgbClr val="0000FF"/>
                </a:solidFill>
                <a:latin typeface="Times New Roman" panose="02020603050405020304" pitchFamily="18" charset="0"/>
                <a:cs typeface="Times New Roman" panose="02020603050405020304" pitchFamily="18" charset="0"/>
              </a:rPr>
              <a:t>Select Sulfate group</a:t>
            </a:r>
          </a:p>
          <a:p>
            <a:pPr marL="342900" indent="-342900">
              <a:buFont typeface="+mj-lt"/>
              <a:buAutoNum type="arabicParenR" startAt="10"/>
            </a:pPr>
            <a:r>
              <a:rPr lang="en-US" sz="1600" dirty="0" smtClean="0">
                <a:solidFill>
                  <a:srgbClr val="0000FF"/>
                </a:solidFill>
                <a:latin typeface="Times New Roman" panose="02020603050405020304" pitchFamily="18" charset="0"/>
                <a:cs typeface="Times New Roman" panose="02020603050405020304" pitchFamily="18" charset="0"/>
              </a:rPr>
              <a:t>The sulfate group automatically appears on the blank space</a:t>
            </a:r>
          </a:p>
          <a:p>
            <a:pPr marL="342900" indent="-342900">
              <a:buFont typeface="+mj-lt"/>
              <a:buAutoNum type="arabicParenR" startAt="10"/>
            </a:pPr>
            <a:endParaRPr lang="en-US" sz="1600" dirty="0">
              <a:solidFill>
                <a:srgbClr val="0000FF"/>
              </a:solidFill>
              <a:latin typeface="Times New Roman" panose="02020603050405020304" pitchFamily="18" charset="0"/>
              <a:cs typeface="Times New Roman" panose="02020603050405020304" pitchFamily="18" charset="0"/>
            </a:endParaRPr>
          </a:p>
        </p:txBody>
      </p:sp>
      <p:sp>
        <p:nvSpPr>
          <p:cNvPr id="2" name="Oval 1"/>
          <p:cNvSpPr/>
          <p:nvPr/>
        </p:nvSpPr>
        <p:spPr bwMode="auto">
          <a:xfrm>
            <a:off x="1401504" y="1138405"/>
            <a:ext cx="938532" cy="255829"/>
          </a:xfrm>
          <a:prstGeom prst="ellipse">
            <a:avLst/>
          </a:prstGeom>
          <a:no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50</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985726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68" y="1984835"/>
            <a:ext cx="6014565" cy="4202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320" t="2703" r="6082" b="76523"/>
          <a:stretch/>
        </p:blipFill>
        <p:spPr bwMode="auto">
          <a:xfrm>
            <a:off x="462972" y="1138405"/>
            <a:ext cx="1877064" cy="71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common fragment for Metabolite I (4) </a:t>
            </a:r>
            <a:endParaRPr lang="en-US" b="1" dirty="0">
              <a:latin typeface="Times New Roman" panose="02020603050405020304" pitchFamily="18" charset="0"/>
              <a:cs typeface="Times New Roman" panose="02020603050405020304" pitchFamily="18" charset="0"/>
            </a:endParaRPr>
          </a:p>
        </p:txBody>
      </p:sp>
      <p:sp>
        <p:nvSpPr>
          <p:cNvPr id="7" name="Rounded Rectangular Callout 6"/>
          <p:cNvSpPr/>
          <p:nvPr/>
        </p:nvSpPr>
        <p:spPr bwMode="auto">
          <a:xfrm>
            <a:off x="2154439" y="3429591"/>
            <a:ext cx="543491" cy="442674"/>
          </a:xfrm>
          <a:prstGeom prst="wedgeRoundRectCallout">
            <a:avLst>
              <a:gd name="adj1" fmla="val -65194"/>
              <a:gd name="adj2" fmla="val -97342"/>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14</a:t>
            </a:r>
            <a:endParaRPr kumimoji="0" lang="en-US" sz="2000" b="1" i="0" u="none" strike="noStrike" cap="none" normalizeH="0" baseline="0" dirty="0" smtClean="0">
              <a:ln>
                <a:noFill/>
              </a:ln>
              <a:solidFill>
                <a:srgbClr val="0000FF"/>
              </a:solidFill>
              <a:effectLst/>
              <a:latin typeface="Arial"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2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14" name="Rounded Rectangular Callout 13"/>
          <p:cNvSpPr/>
          <p:nvPr/>
        </p:nvSpPr>
        <p:spPr bwMode="auto">
          <a:xfrm>
            <a:off x="2154438" y="2487430"/>
            <a:ext cx="543493" cy="442674"/>
          </a:xfrm>
          <a:prstGeom prst="wedgeRoundRectCallout">
            <a:avLst>
              <a:gd name="adj1" fmla="val -83876"/>
              <a:gd name="adj2" fmla="val 6494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13</a:t>
            </a:r>
            <a:endParaRPr kumimoji="0" lang="en-US" sz="2000" b="1" i="0" u="none" strike="noStrike" cap="none" normalizeH="0" baseline="0" dirty="0" smtClean="0">
              <a:ln>
                <a:noFill/>
              </a:ln>
              <a:solidFill>
                <a:srgbClr val="0000FF"/>
              </a:solidFill>
              <a:effectLst/>
              <a:latin typeface="Arial" charset="0"/>
            </a:endParaRPr>
          </a:p>
        </p:txBody>
      </p:sp>
      <p:sp>
        <p:nvSpPr>
          <p:cNvPr id="19" name="Rounded Rectangular Callout 18"/>
          <p:cNvSpPr/>
          <p:nvPr/>
        </p:nvSpPr>
        <p:spPr bwMode="auto">
          <a:xfrm>
            <a:off x="3245666" y="3992649"/>
            <a:ext cx="559181" cy="442674"/>
          </a:xfrm>
          <a:prstGeom prst="wedgeRoundRectCallout">
            <a:avLst>
              <a:gd name="adj1" fmla="val 69783"/>
              <a:gd name="adj2" fmla="val 100334"/>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15</a:t>
            </a:r>
            <a:endParaRPr kumimoji="0" lang="en-US" sz="2000" b="1" i="0" u="none" strike="noStrike" cap="none" normalizeH="0" baseline="0" dirty="0" smtClean="0">
              <a:ln>
                <a:noFill/>
              </a:ln>
              <a:solidFill>
                <a:srgbClr val="0000FF"/>
              </a:solidFill>
              <a:effectLst/>
              <a:latin typeface="Arial" charset="0"/>
            </a:endParaRPr>
          </a:p>
        </p:txBody>
      </p:sp>
      <p:sp>
        <p:nvSpPr>
          <p:cNvPr id="12" name="TextBox 11"/>
          <p:cNvSpPr txBox="1"/>
          <p:nvPr/>
        </p:nvSpPr>
        <p:spPr>
          <a:xfrm>
            <a:off x="6718906" y="4578307"/>
            <a:ext cx="4816445" cy="1323439"/>
          </a:xfrm>
          <a:prstGeom prst="rect">
            <a:avLst/>
          </a:prstGeom>
          <a:solidFill>
            <a:schemeClr val="bg1"/>
          </a:solidFill>
        </p:spPr>
        <p:txBody>
          <a:bodyPr wrap="square" rtlCol="0">
            <a:spAutoFit/>
          </a:bodyPr>
          <a:lstStyle/>
          <a:p>
            <a:pPr marL="342900" indent="-342900">
              <a:buFont typeface="+mj-lt"/>
              <a:buAutoNum type="arabicParenR" startAt="13"/>
            </a:pPr>
            <a:r>
              <a:rPr lang="en-US" sz="1600" dirty="0" smtClean="0">
                <a:solidFill>
                  <a:srgbClr val="0000FF"/>
                </a:solidFill>
                <a:latin typeface="Times New Roman" panose="02020603050405020304" pitchFamily="18" charset="0"/>
                <a:cs typeface="Times New Roman" panose="02020603050405020304" pitchFamily="18" charset="0"/>
              </a:rPr>
              <a:t>Switch to Common fragments</a:t>
            </a:r>
          </a:p>
          <a:p>
            <a:pPr marL="342900" indent="-342900">
              <a:buFont typeface="+mj-lt"/>
              <a:buAutoNum type="arabicParenR" startAt="13"/>
            </a:pPr>
            <a:r>
              <a:rPr lang="en-US" sz="1600" dirty="0">
                <a:solidFill>
                  <a:srgbClr val="0000FF"/>
                </a:solidFill>
                <a:latin typeface="Times New Roman" panose="02020603050405020304" pitchFamily="18" charset="0"/>
                <a:cs typeface="Times New Roman" panose="02020603050405020304" pitchFamily="18" charset="0"/>
              </a:rPr>
              <a:t>Click on </a:t>
            </a:r>
            <a:r>
              <a:rPr lang="en-US" sz="1600" b="1" dirty="0" err="1">
                <a:solidFill>
                  <a:srgbClr val="0000FF"/>
                </a:solidFill>
                <a:latin typeface="Times New Roman" panose="02020603050405020304" pitchFamily="18" charset="0"/>
                <a:cs typeface="Times New Roman" panose="02020603050405020304" pitchFamily="18" charset="0"/>
              </a:rPr>
              <a:t>Fval</a:t>
            </a:r>
            <a:r>
              <a:rPr lang="en-US" sz="1600" dirty="0">
                <a:solidFill>
                  <a:srgbClr val="0000FF"/>
                </a:solidFill>
                <a:latin typeface="Times New Roman" panose="02020603050405020304" pitchFamily="18" charset="0"/>
                <a:cs typeface="Times New Roman" panose="02020603050405020304" pitchFamily="18" charset="0"/>
              </a:rPr>
              <a:t> to add connection to the fragment</a:t>
            </a:r>
          </a:p>
          <a:p>
            <a:pPr marL="342900" indent="-342900">
              <a:buFont typeface="+mj-lt"/>
              <a:buAutoNum type="arabicParenR" startAt="13"/>
            </a:pPr>
            <a:r>
              <a:rPr lang="en-US" sz="1600" dirty="0" smtClean="0">
                <a:solidFill>
                  <a:srgbClr val="0000FF"/>
                </a:solidFill>
                <a:latin typeface="Times New Roman" panose="02020603050405020304" pitchFamily="18" charset="0"/>
                <a:cs typeface="Times New Roman" panose="02020603050405020304" pitchFamily="18" charset="0"/>
              </a:rPr>
              <a:t>Right-click over the O-atom and select Single bond</a:t>
            </a:r>
          </a:p>
          <a:p>
            <a:pPr marL="342900" indent="-342900">
              <a:buFont typeface="+mj-lt"/>
              <a:buAutoNum type="arabicParenR" startAt="13"/>
            </a:pPr>
            <a:r>
              <a:rPr lang="en-US" sz="1600" dirty="0" smtClean="0">
                <a:solidFill>
                  <a:srgbClr val="0000FF"/>
                </a:solidFill>
                <a:latin typeface="Times New Roman" panose="02020603050405020304" pitchFamily="18" charset="0"/>
                <a:cs typeface="Times New Roman" panose="02020603050405020304" pitchFamily="18" charset="0"/>
              </a:rPr>
              <a:t>Right-click over the name of the positional fragment and select </a:t>
            </a:r>
            <a:r>
              <a:rPr lang="en-US" sz="1600" b="1" dirty="0" smtClean="0">
                <a:solidFill>
                  <a:srgbClr val="0000FF"/>
                </a:solidFill>
                <a:latin typeface="Times New Roman" panose="02020603050405020304" pitchFamily="18" charset="0"/>
                <a:cs typeface="Times New Roman" panose="02020603050405020304" pitchFamily="18" charset="0"/>
              </a:rPr>
              <a:t>Add </a:t>
            </a:r>
            <a:r>
              <a:rPr lang="en-US" sz="1600" b="1" dirty="0" err="1" smtClean="0">
                <a:solidFill>
                  <a:srgbClr val="0000FF"/>
                </a:solidFill>
                <a:latin typeface="Times New Roman" panose="02020603050405020304" pitchFamily="18" charset="0"/>
                <a:cs typeface="Times New Roman" panose="02020603050405020304" pitchFamily="18" charset="0"/>
              </a:rPr>
              <a:t>Struc</a:t>
            </a:r>
            <a:endParaRPr lang="en-US" sz="1600" dirty="0">
              <a:solidFill>
                <a:srgbClr val="0000FF"/>
              </a:solidFill>
              <a:latin typeface="Times New Roman" panose="02020603050405020304" pitchFamily="18" charset="0"/>
              <a:cs typeface="Times New Roman" panose="02020603050405020304" pitchFamily="18" charset="0"/>
            </a:endParaRPr>
          </a:p>
        </p:txBody>
      </p:sp>
      <p:sp>
        <p:nvSpPr>
          <p:cNvPr id="2" name="Oval 1"/>
          <p:cNvSpPr/>
          <p:nvPr/>
        </p:nvSpPr>
        <p:spPr bwMode="auto">
          <a:xfrm>
            <a:off x="1401504" y="1138405"/>
            <a:ext cx="938532" cy="255829"/>
          </a:xfrm>
          <a:prstGeom prst="ellipse">
            <a:avLst/>
          </a:prstGeom>
          <a:no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ounded Rectangular Callout 14"/>
          <p:cNvSpPr/>
          <p:nvPr/>
        </p:nvSpPr>
        <p:spPr bwMode="auto">
          <a:xfrm>
            <a:off x="677215" y="5459072"/>
            <a:ext cx="543491" cy="442674"/>
          </a:xfrm>
          <a:prstGeom prst="wedgeRoundRectCallout">
            <a:avLst>
              <a:gd name="adj1" fmla="val 91482"/>
              <a:gd name="adj2" fmla="val -101395"/>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16</a:t>
            </a:r>
            <a:endParaRPr kumimoji="0" lang="en-US" sz="2000" b="1" i="0" u="none" strike="noStrike" cap="none" normalizeH="0" baseline="0" dirty="0" smtClean="0">
              <a:ln>
                <a:noFill/>
              </a:ln>
              <a:solidFill>
                <a:srgbClr val="0000FF"/>
              </a:solidFill>
              <a:effectLst/>
              <a:latin typeface="Arial" charset="0"/>
            </a:endParaRPr>
          </a:p>
        </p:txBody>
      </p:sp>
      <p:sp>
        <p:nvSpPr>
          <p:cNvPr id="16"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51</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579809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72" y="1916996"/>
            <a:ext cx="6237083" cy="413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320" t="2703" r="6082" b="76523"/>
          <a:stretch/>
        </p:blipFill>
        <p:spPr bwMode="auto">
          <a:xfrm>
            <a:off x="462972" y="1138405"/>
            <a:ext cx="1877064" cy="71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common fragment for Metabolite I (5) </a:t>
            </a:r>
            <a:endParaRPr lang="en-US" b="1" dirty="0">
              <a:latin typeface="Times New Roman" panose="02020603050405020304" pitchFamily="18" charset="0"/>
              <a:cs typeface="Times New Roman" panose="02020603050405020304" pitchFamily="18"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2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19" name="Rounded Rectangular Callout 18"/>
          <p:cNvSpPr/>
          <p:nvPr/>
        </p:nvSpPr>
        <p:spPr bwMode="auto">
          <a:xfrm>
            <a:off x="3128957" y="4441268"/>
            <a:ext cx="559181" cy="442674"/>
          </a:xfrm>
          <a:prstGeom prst="wedgeRoundRectCallout">
            <a:avLst>
              <a:gd name="adj1" fmla="val 76259"/>
              <a:gd name="adj2" fmla="val 2670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18</a:t>
            </a:r>
            <a:endParaRPr kumimoji="0" lang="en-US" sz="2000" b="1" i="0" u="none" strike="noStrike" cap="none" normalizeH="0" baseline="0" dirty="0" smtClean="0">
              <a:ln>
                <a:noFill/>
              </a:ln>
              <a:solidFill>
                <a:srgbClr val="0000FF"/>
              </a:solidFill>
              <a:effectLst/>
              <a:latin typeface="Arial" charset="0"/>
            </a:endParaRPr>
          </a:p>
        </p:txBody>
      </p:sp>
      <p:sp>
        <p:nvSpPr>
          <p:cNvPr id="12" name="TextBox 11"/>
          <p:cNvSpPr txBox="1"/>
          <p:nvPr/>
        </p:nvSpPr>
        <p:spPr>
          <a:xfrm>
            <a:off x="6881426" y="4536747"/>
            <a:ext cx="5114417" cy="1323439"/>
          </a:xfrm>
          <a:prstGeom prst="rect">
            <a:avLst/>
          </a:prstGeom>
          <a:solidFill>
            <a:schemeClr val="bg1"/>
          </a:solidFill>
        </p:spPr>
        <p:txBody>
          <a:bodyPr wrap="square" rtlCol="0">
            <a:spAutoFit/>
          </a:bodyPr>
          <a:lstStyle/>
          <a:p>
            <a:pPr marL="342900" indent="-342900">
              <a:buFont typeface="+mj-lt"/>
              <a:buAutoNum type="arabicParenR" startAt="17"/>
            </a:pPr>
            <a:r>
              <a:rPr lang="en-US" sz="1600" dirty="0" smtClean="0">
                <a:solidFill>
                  <a:srgbClr val="0000FF"/>
                </a:solidFill>
                <a:latin typeface="Times New Roman" panose="02020603050405020304" pitchFamily="18" charset="0"/>
                <a:cs typeface="Times New Roman" panose="02020603050405020304" pitchFamily="18" charset="0"/>
              </a:rPr>
              <a:t>Switch to Compound</a:t>
            </a:r>
          </a:p>
          <a:p>
            <a:pPr marL="342900" indent="-342900">
              <a:buFont typeface="+mj-lt"/>
              <a:buAutoNum type="arabicParenR" startAt="17"/>
            </a:pPr>
            <a:r>
              <a:rPr lang="en-US" sz="1600" dirty="0" smtClean="0">
                <a:solidFill>
                  <a:srgbClr val="0000FF"/>
                </a:solidFill>
                <a:latin typeface="Times New Roman" panose="02020603050405020304" pitchFamily="18" charset="0"/>
                <a:cs typeface="Times New Roman" panose="02020603050405020304" pitchFamily="18" charset="0"/>
              </a:rPr>
              <a:t>Erase the two O-atoms using the scissors</a:t>
            </a:r>
          </a:p>
          <a:p>
            <a:pPr marL="342900" indent="-342900">
              <a:buFont typeface="+mj-lt"/>
              <a:buAutoNum type="arabicParenR" startAt="17"/>
            </a:pPr>
            <a:r>
              <a:rPr lang="en-US" sz="1600" dirty="0" smtClean="0">
                <a:solidFill>
                  <a:srgbClr val="0000FF"/>
                </a:solidFill>
                <a:latin typeface="Times New Roman" panose="02020603050405020304" pitchFamily="18" charset="0"/>
                <a:cs typeface="Times New Roman" panose="02020603050405020304" pitchFamily="18" charset="0"/>
              </a:rPr>
              <a:t>Take the positional fragment containing hydroxyl group</a:t>
            </a:r>
          </a:p>
          <a:p>
            <a:pPr marL="342900" indent="-342900">
              <a:buFont typeface="+mj-lt"/>
              <a:buAutoNum type="arabicParenR" startAt="17"/>
            </a:pPr>
            <a:r>
              <a:rPr lang="en-US" sz="1600" dirty="0" smtClean="0">
                <a:solidFill>
                  <a:srgbClr val="0000FF"/>
                </a:solidFill>
                <a:latin typeface="Times New Roman" panose="02020603050405020304" pitchFamily="18" charset="0"/>
                <a:cs typeface="Times New Roman" panose="02020603050405020304" pitchFamily="18" charset="0"/>
              </a:rPr>
              <a:t>Hold and drag to the benzene ring. </a:t>
            </a:r>
          </a:p>
          <a:p>
            <a:pPr marL="342900" indent="-342900">
              <a:buFont typeface="+mj-lt"/>
              <a:buAutoNum type="arabicParenR" startAt="17"/>
            </a:pPr>
            <a:r>
              <a:rPr lang="en-US" sz="1600" dirty="0" smtClean="0">
                <a:solidFill>
                  <a:srgbClr val="0000FF"/>
                </a:solidFill>
                <a:latin typeface="Times New Roman" panose="02020603050405020304" pitchFamily="18" charset="0"/>
                <a:cs typeface="Times New Roman" panose="02020603050405020304" pitchFamily="18" charset="0"/>
              </a:rPr>
              <a:t>Specify single repetition and single connect. Click OK </a:t>
            </a:r>
          </a:p>
        </p:txBody>
      </p:sp>
      <p:sp>
        <p:nvSpPr>
          <p:cNvPr id="2" name="Oval 1"/>
          <p:cNvSpPr/>
          <p:nvPr/>
        </p:nvSpPr>
        <p:spPr bwMode="auto">
          <a:xfrm>
            <a:off x="1401504" y="1138405"/>
            <a:ext cx="938532" cy="255829"/>
          </a:xfrm>
          <a:prstGeom prst="ellipse">
            <a:avLst/>
          </a:prstGeom>
          <a:no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ounded Rectangular Callout 14"/>
          <p:cNvSpPr/>
          <p:nvPr/>
        </p:nvSpPr>
        <p:spPr bwMode="auto">
          <a:xfrm>
            <a:off x="150126" y="3481294"/>
            <a:ext cx="543491" cy="442674"/>
          </a:xfrm>
          <a:prstGeom prst="wedgeRoundRectCallout">
            <a:avLst>
              <a:gd name="adj1" fmla="val 36420"/>
              <a:gd name="adj2" fmla="val -123929"/>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17</a:t>
            </a:r>
            <a:endParaRPr kumimoji="0" lang="en-US" sz="2000" b="1" i="0" u="none" strike="noStrike" cap="none" normalizeH="0" baseline="0" dirty="0" smtClean="0">
              <a:ln>
                <a:noFill/>
              </a:ln>
              <a:solidFill>
                <a:srgbClr val="0000FF"/>
              </a:solidFill>
              <a:effectLst/>
              <a:latin typeface="Arial" charset="0"/>
            </a:endParaRPr>
          </a:p>
        </p:txBody>
      </p:sp>
      <p:sp>
        <p:nvSpPr>
          <p:cNvPr id="3" name="Rounded Rectangle 2"/>
          <p:cNvSpPr/>
          <p:nvPr/>
        </p:nvSpPr>
        <p:spPr bwMode="auto">
          <a:xfrm>
            <a:off x="3829616" y="4662605"/>
            <a:ext cx="914400" cy="289641"/>
          </a:xfrm>
          <a:prstGeom prst="roundRect">
            <a:avLst/>
          </a:prstGeom>
          <a:noFill/>
          <a:ln w="19050" cap="flat" cmpd="sng" algn="ctr">
            <a:solidFill>
              <a:srgbClr val="0000FF"/>
            </a:solidFill>
            <a:prstDash val="dash"/>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6154" y="1596200"/>
            <a:ext cx="2919506" cy="2673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1426" y="1275275"/>
            <a:ext cx="2080714" cy="2273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ular Callout 13"/>
          <p:cNvSpPr/>
          <p:nvPr/>
        </p:nvSpPr>
        <p:spPr bwMode="auto">
          <a:xfrm>
            <a:off x="8418647" y="2908101"/>
            <a:ext cx="543493" cy="442674"/>
          </a:xfrm>
          <a:prstGeom prst="wedgeRoundRectCallout">
            <a:avLst>
              <a:gd name="adj1" fmla="val -93870"/>
              <a:gd name="adj2" fmla="val -6390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20</a:t>
            </a:r>
            <a:endParaRPr kumimoji="0" lang="en-US" sz="2000" b="1" i="0" u="none" strike="noStrike" cap="none" normalizeH="0" baseline="0" dirty="0" smtClean="0">
              <a:ln>
                <a:noFill/>
              </a:ln>
              <a:solidFill>
                <a:srgbClr val="0000FF"/>
              </a:solidFill>
              <a:effectLst/>
              <a:latin typeface="Arial" charset="0"/>
            </a:endParaRPr>
          </a:p>
        </p:txBody>
      </p:sp>
      <p:sp>
        <p:nvSpPr>
          <p:cNvPr id="20" name="Rounded Rectangular Callout 19"/>
          <p:cNvSpPr/>
          <p:nvPr/>
        </p:nvSpPr>
        <p:spPr bwMode="auto">
          <a:xfrm>
            <a:off x="2340036" y="3827359"/>
            <a:ext cx="543493" cy="442674"/>
          </a:xfrm>
          <a:prstGeom prst="wedgeRoundRectCallout">
            <a:avLst>
              <a:gd name="adj1" fmla="val -93870"/>
              <a:gd name="adj2" fmla="val -6390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19</a:t>
            </a:r>
            <a:endParaRPr kumimoji="0" lang="en-US" sz="2000" b="1" i="0" u="none" strike="noStrike" cap="none" normalizeH="0" baseline="0" dirty="0" smtClean="0">
              <a:ln>
                <a:noFill/>
              </a:ln>
              <a:solidFill>
                <a:srgbClr val="0000FF"/>
              </a:solidFill>
              <a:effectLst/>
              <a:latin typeface="Arial" charset="0"/>
            </a:endParaRPr>
          </a:p>
        </p:txBody>
      </p:sp>
      <p:sp>
        <p:nvSpPr>
          <p:cNvPr id="21" name="Rounded Rectangular Callout 20"/>
          <p:cNvSpPr/>
          <p:nvPr/>
        </p:nvSpPr>
        <p:spPr bwMode="auto">
          <a:xfrm>
            <a:off x="10508488" y="2908101"/>
            <a:ext cx="543493" cy="442674"/>
          </a:xfrm>
          <a:prstGeom prst="wedgeRoundRectCallout">
            <a:avLst>
              <a:gd name="adj1" fmla="val -93870"/>
              <a:gd name="adj2" fmla="val -6390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21</a:t>
            </a:r>
            <a:endParaRPr kumimoji="0" lang="en-US" sz="2000" b="1" i="0" u="none" strike="noStrike" cap="none" normalizeH="0" baseline="0" dirty="0" smtClean="0">
              <a:ln>
                <a:noFill/>
              </a:ln>
              <a:solidFill>
                <a:srgbClr val="0000FF"/>
              </a:solidFill>
              <a:effectLst/>
              <a:latin typeface="Arial" charset="0"/>
            </a:endParaRPr>
          </a:p>
        </p:txBody>
      </p:sp>
      <p:sp>
        <p:nvSpPr>
          <p:cNvPr id="18" name="Rounded Rectangle 17"/>
          <p:cNvSpPr/>
          <p:nvPr/>
        </p:nvSpPr>
        <p:spPr bwMode="auto">
          <a:xfrm>
            <a:off x="4572220" y="2038554"/>
            <a:ext cx="171796" cy="289641"/>
          </a:xfrm>
          <a:prstGeom prst="roundRect">
            <a:avLst/>
          </a:prstGeom>
          <a:noFill/>
          <a:ln w="19050" cap="flat" cmpd="sng" algn="ctr">
            <a:solidFill>
              <a:srgbClr val="0000FF"/>
            </a:solidFill>
            <a:prstDash val="dash"/>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52</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222115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2084" y="1063357"/>
            <a:ext cx="5113510" cy="3262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52" y="1974075"/>
            <a:ext cx="6211531" cy="416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3320" t="2703" r="6082" b="76523"/>
          <a:stretch/>
        </p:blipFill>
        <p:spPr bwMode="auto">
          <a:xfrm>
            <a:off x="462972" y="1138405"/>
            <a:ext cx="1877064" cy="71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Attachment of fragment to the scaffold</a:t>
            </a:r>
            <a:endParaRPr lang="en-US" b="1" dirty="0">
              <a:latin typeface="Times New Roman" panose="02020603050405020304" pitchFamily="18" charset="0"/>
              <a:cs typeface="Times New Roman" panose="02020603050405020304" pitchFamily="18"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2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19" name="Rounded Rectangular Callout 18"/>
          <p:cNvSpPr/>
          <p:nvPr/>
        </p:nvSpPr>
        <p:spPr bwMode="auto">
          <a:xfrm>
            <a:off x="3128956" y="4104087"/>
            <a:ext cx="559181" cy="442674"/>
          </a:xfrm>
          <a:prstGeom prst="wedgeRoundRectCallout">
            <a:avLst>
              <a:gd name="adj1" fmla="val 76259"/>
              <a:gd name="adj2" fmla="val 2670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22</a:t>
            </a:r>
            <a:endParaRPr kumimoji="0" lang="en-US" sz="2000" b="1" i="0" u="none" strike="noStrike" cap="none" normalizeH="0" baseline="0" dirty="0" smtClean="0">
              <a:ln>
                <a:noFill/>
              </a:ln>
              <a:solidFill>
                <a:srgbClr val="0000FF"/>
              </a:solidFill>
              <a:effectLst/>
              <a:latin typeface="Arial" charset="0"/>
            </a:endParaRPr>
          </a:p>
        </p:txBody>
      </p:sp>
      <p:sp>
        <p:nvSpPr>
          <p:cNvPr id="12" name="TextBox 11"/>
          <p:cNvSpPr txBox="1"/>
          <p:nvPr/>
        </p:nvSpPr>
        <p:spPr>
          <a:xfrm>
            <a:off x="6881426" y="4536747"/>
            <a:ext cx="5114417" cy="2062103"/>
          </a:xfrm>
          <a:prstGeom prst="rect">
            <a:avLst/>
          </a:prstGeom>
          <a:solidFill>
            <a:schemeClr val="bg1"/>
          </a:solidFill>
        </p:spPr>
        <p:txBody>
          <a:bodyPr wrap="square" rtlCol="0">
            <a:spAutoFit/>
          </a:bodyPr>
          <a:lstStyle/>
          <a:p>
            <a:pPr marL="342900" indent="-342900">
              <a:buFont typeface="+mj-lt"/>
              <a:buAutoNum type="arabicParenR" startAt="22"/>
            </a:pPr>
            <a:r>
              <a:rPr lang="en-US" sz="1600" dirty="0" smtClean="0">
                <a:solidFill>
                  <a:srgbClr val="0000FF"/>
                </a:solidFill>
                <a:latin typeface="Times New Roman" panose="02020603050405020304" pitchFamily="18" charset="0"/>
                <a:cs typeface="Times New Roman" panose="02020603050405020304" pitchFamily="18" charset="0"/>
              </a:rPr>
              <a:t>Right click over the name of the positional fragment and specify the atoms to which the hydroxyl group could be connected</a:t>
            </a:r>
          </a:p>
          <a:p>
            <a:pPr marL="342900" indent="-342900">
              <a:buFont typeface="+mj-lt"/>
              <a:buAutoNum type="arabicParenR" startAt="22"/>
            </a:pPr>
            <a:r>
              <a:rPr lang="en-US" sz="1600" dirty="0" smtClean="0">
                <a:solidFill>
                  <a:srgbClr val="0000FF"/>
                </a:solidFill>
                <a:latin typeface="Times New Roman" panose="02020603050405020304" pitchFamily="18" charset="0"/>
                <a:cs typeface="Times New Roman" panose="02020603050405020304" pitchFamily="18" charset="0"/>
              </a:rPr>
              <a:t>Take the positional fragment with sulfate group and repeat steps 20-21</a:t>
            </a:r>
          </a:p>
          <a:p>
            <a:pPr marL="342900" indent="-342900">
              <a:buFont typeface="+mj-lt"/>
              <a:buAutoNum type="arabicParenR" startAt="22"/>
            </a:pPr>
            <a:r>
              <a:rPr lang="en-US" sz="1600" dirty="0" smtClean="0">
                <a:solidFill>
                  <a:srgbClr val="0000FF"/>
                </a:solidFill>
                <a:latin typeface="Times New Roman" panose="02020603050405020304" pitchFamily="18" charset="0"/>
                <a:cs typeface="Times New Roman" panose="02020603050405020304" pitchFamily="18" charset="0"/>
              </a:rPr>
              <a:t>Finally perform right-click over the name of the fragment and click Exit Define Connections</a:t>
            </a:r>
          </a:p>
          <a:p>
            <a:pPr marL="342900" indent="-342900">
              <a:buFont typeface="+mj-lt"/>
              <a:buAutoNum type="arabicParenR" startAt="22"/>
            </a:pPr>
            <a:r>
              <a:rPr lang="en-US" sz="1600" dirty="0" smtClean="0">
                <a:solidFill>
                  <a:srgbClr val="0000FF"/>
                </a:solidFill>
                <a:latin typeface="Times New Roman" panose="02020603050405020304" pitchFamily="18" charset="0"/>
                <a:cs typeface="Times New Roman" panose="02020603050405020304" pitchFamily="18" charset="0"/>
              </a:rPr>
              <a:t>Click OK</a:t>
            </a:r>
          </a:p>
        </p:txBody>
      </p:sp>
      <p:sp>
        <p:nvSpPr>
          <p:cNvPr id="2" name="Oval 1"/>
          <p:cNvSpPr/>
          <p:nvPr/>
        </p:nvSpPr>
        <p:spPr bwMode="auto">
          <a:xfrm>
            <a:off x="1401504" y="1138405"/>
            <a:ext cx="938532" cy="255829"/>
          </a:xfrm>
          <a:prstGeom prst="ellipse">
            <a:avLst/>
          </a:prstGeom>
          <a:no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ounded Rectangular Callout 19"/>
          <p:cNvSpPr/>
          <p:nvPr/>
        </p:nvSpPr>
        <p:spPr bwMode="auto">
          <a:xfrm>
            <a:off x="2340035" y="5697672"/>
            <a:ext cx="543493" cy="442674"/>
          </a:xfrm>
          <a:prstGeom prst="wedgeRoundRectCallout">
            <a:avLst>
              <a:gd name="adj1" fmla="val -93870"/>
              <a:gd name="adj2" fmla="val -6390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23</a:t>
            </a:r>
            <a:endParaRPr kumimoji="0" lang="en-US" sz="2000" b="1" i="0" u="none" strike="noStrike" cap="none" normalizeH="0" baseline="0" dirty="0" smtClean="0">
              <a:ln>
                <a:noFill/>
              </a:ln>
              <a:solidFill>
                <a:srgbClr val="0000FF"/>
              </a:solidFill>
              <a:effectLst/>
              <a:latin typeface="Arial" charset="0"/>
            </a:endParaRPr>
          </a:p>
        </p:txBody>
      </p:sp>
      <p:sp>
        <p:nvSpPr>
          <p:cNvPr id="22" name="Rounded Rectangular Callout 21"/>
          <p:cNvSpPr/>
          <p:nvPr/>
        </p:nvSpPr>
        <p:spPr bwMode="auto">
          <a:xfrm>
            <a:off x="10692253" y="3286996"/>
            <a:ext cx="543493" cy="442674"/>
          </a:xfrm>
          <a:prstGeom prst="wedgeRoundRectCallout">
            <a:avLst>
              <a:gd name="adj1" fmla="val -93870"/>
              <a:gd name="adj2" fmla="val -6390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24</a:t>
            </a:r>
            <a:endParaRPr kumimoji="0" lang="en-US" sz="2000" b="1" i="0" u="none" strike="noStrike" cap="none" normalizeH="0" baseline="0" dirty="0" smtClean="0">
              <a:ln>
                <a:noFill/>
              </a:ln>
              <a:solidFill>
                <a:srgbClr val="0000FF"/>
              </a:solidFill>
              <a:effectLst/>
              <a:latin typeface="Arial" charset="0"/>
            </a:endParaRPr>
          </a:p>
        </p:txBody>
      </p:sp>
      <p:sp>
        <p:nvSpPr>
          <p:cNvPr id="24" name="Rounded Rectangular Callout 23"/>
          <p:cNvSpPr/>
          <p:nvPr/>
        </p:nvSpPr>
        <p:spPr bwMode="auto">
          <a:xfrm>
            <a:off x="11648507" y="1531401"/>
            <a:ext cx="543493" cy="442674"/>
          </a:xfrm>
          <a:prstGeom prst="wedgeRoundRectCallout">
            <a:avLst>
              <a:gd name="adj1" fmla="val -57222"/>
              <a:gd name="adj2" fmla="val -12321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25</a:t>
            </a:r>
            <a:endParaRPr kumimoji="0" lang="en-US" sz="2000" b="1" i="0" u="none" strike="noStrike" cap="none" normalizeH="0" baseline="0" dirty="0" smtClean="0">
              <a:ln>
                <a:noFill/>
              </a:ln>
              <a:solidFill>
                <a:srgbClr val="0000FF"/>
              </a:solidFill>
              <a:effectLst/>
              <a:latin typeface="Arial" charset="0"/>
            </a:endParaRPr>
          </a:p>
        </p:txBody>
      </p:sp>
      <p:sp>
        <p:nvSpPr>
          <p:cNvPr id="15"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53</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799529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0282" y="1456269"/>
            <a:ext cx="4426463" cy="4170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36" y="1195896"/>
            <a:ext cx="5292510" cy="4180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94E4950-6EB3-4C4B-B5FE-21A7D35826C3}" type="slidenum">
              <a:rPr lang="bg-BG" altLang="en-US" sz="1200">
                <a:solidFill>
                  <a:srgbClr val="898989"/>
                </a:solidFill>
              </a:rPr>
              <a:pPr>
                <a:spcBef>
                  <a:spcPct val="0"/>
                </a:spcBef>
                <a:buFontTx/>
                <a:buNone/>
              </a:pPr>
              <a:t>54</a:t>
            </a:fld>
            <a:endParaRPr lang="bg-BG" altLang="en-US" sz="1200" dirty="0">
              <a:solidFill>
                <a:srgbClr val="898989"/>
              </a:solidFill>
            </a:endParaRPr>
          </a:p>
        </p:txBody>
      </p:sp>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Visualization of generated isomeric forms</a:t>
            </a:r>
            <a:endParaRPr lang="en-US" b="1" dirty="0">
              <a:latin typeface="Times New Roman" panose="02020603050405020304" pitchFamily="18" charset="0"/>
              <a:cs typeface="Times New Roman" panose="02020603050405020304" pitchFamily="18"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0000FF"/>
                </a:solidFill>
              </a:rPr>
              <a:t>Example 2 – </a:t>
            </a:r>
            <a:r>
              <a:rPr lang="en-US" sz="2000" dirty="0"/>
              <a:t>illustration of </a:t>
            </a:r>
            <a:r>
              <a:rPr lang="en-US" sz="2000" u="sng" dirty="0"/>
              <a:t>positional type </a:t>
            </a:r>
            <a:r>
              <a:rPr lang="en-US" sz="2000" dirty="0"/>
              <a:t>fragment for generating positional isomers of </a:t>
            </a:r>
            <a:r>
              <a:rPr lang="en-US" sz="2000" dirty="0" smtClean="0"/>
              <a:t>metabolite</a:t>
            </a:r>
            <a:endParaRPr lang="en-US" sz="2000" dirty="0"/>
          </a:p>
        </p:txBody>
      </p:sp>
      <p:sp>
        <p:nvSpPr>
          <p:cNvPr id="12" name="TextBox 11"/>
          <p:cNvSpPr txBox="1"/>
          <p:nvPr/>
        </p:nvSpPr>
        <p:spPr>
          <a:xfrm>
            <a:off x="6543286" y="5627031"/>
            <a:ext cx="5114417" cy="830997"/>
          </a:xfrm>
          <a:prstGeom prst="rect">
            <a:avLst/>
          </a:prstGeom>
          <a:solidFill>
            <a:schemeClr val="bg1"/>
          </a:solidFill>
        </p:spPr>
        <p:txBody>
          <a:bodyPr wrap="square" rtlCol="0">
            <a:spAutoFit/>
          </a:bodyPr>
          <a:lstStyle/>
          <a:p>
            <a:pPr marL="342900" indent="-342900">
              <a:buFont typeface="+mj-lt"/>
              <a:buAutoNum type="arabicParenR" startAt="26"/>
            </a:pPr>
            <a:r>
              <a:rPr lang="en-US" sz="1600" dirty="0" smtClean="0">
                <a:solidFill>
                  <a:srgbClr val="0000FF"/>
                </a:solidFill>
                <a:latin typeface="Times New Roman" panose="02020603050405020304" pitchFamily="18" charset="0"/>
                <a:cs typeface="Times New Roman" panose="02020603050405020304" pitchFamily="18" charset="0"/>
              </a:rPr>
              <a:t>Click Post Changes</a:t>
            </a:r>
          </a:p>
          <a:p>
            <a:pPr marL="342900" indent="-342900">
              <a:buFont typeface="+mj-lt"/>
              <a:buAutoNum type="arabicParenR" startAt="26"/>
            </a:pPr>
            <a:r>
              <a:rPr lang="en-US" sz="1600" dirty="0" smtClean="0">
                <a:solidFill>
                  <a:srgbClr val="0000FF"/>
                </a:solidFill>
                <a:latin typeface="Times New Roman" panose="02020603050405020304" pitchFamily="18" charset="0"/>
                <a:cs typeface="Times New Roman" panose="02020603050405020304" pitchFamily="18" charset="0"/>
              </a:rPr>
              <a:t>Perform right-click over the metabolite and select Display individual structures</a:t>
            </a:r>
          </a:p>
        </p:txBody>
      </p:sp>
      <p:sp>
        <p:nvSpPr>
          <p:cNvPr id="20" name="Rounded Rectangular Callout 19"/>
          <p:cNvSpPr/>
          <p:nvPr/>
        </p:nvSpPr>
        <p:spPr bwMode="auto">
          <a:xfrm>
            <a:off x="4023979" y="4783206"/>
            <a:ext cx="543493" cy="442674"/>
          </a:xfrm>
          <a:prstGeom prst="wedgeRoundRectCallout">
            <a:avLst>
              <a:gd name="adj1" fmla="val 97696"/>
              <a:gd name="adj2" fmla="val -9866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26</a:t>
            </a:r>
            <a:endParaRPr kumimoji="0" lang="en-US" sz="2000" b="1" i="0" u="none" strike="noStrike" cap="none" normalizeH="0" baseline="0" dirty="0" smtClean="0">
              <a:ln>
                <a:noFill/>
              </a:ln>
              <a:solidFill>
                <a:srgbClr val="0000FF"/>
              </a:solidFill>
              <a:effectLst/>
              <a:latin typeface="Arial" charset="0"/>
            </a:endParaRPr>
          </a:p>
        </p:txBody>
      </p:sp>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5311" y="746675"/>
            <a:ext cx="4510349" cy="3595541"/>
          </a:xfrm>
          <a:prstGeom prst="rect">
            <a:avLst/>
          </a:prstGeom>
          <a:noFill/>
          <a:ln w="2857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pic>
        <p:nvPicPr>
          <p:cNvPr id="307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3513" y="4453059"/>
            <a:ext cx="1227263" cy="877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ounded Rectangular Callout 20"/>
          <p:cNvSpPr/>
          <p:nvPr/>
        </p:nvSpPr>
        <p:spPr bwMode="auto">
          <a:xfrm>
            <a:off x="6611761" y="4714269"/>
            <a:ext cx="543493" cy="442674"/>
          </a:xfrm>
          <a:prstGeom prst="wedgeRoundRectCallout">
            <a:avLst>
              <a:gd name="adj1" fmla="val 122683"/>
              <a:gd name="adj2" fmla="val -6390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27</a:t>
            </a:r>
            <a:endParaRPr kumimoji="0" lang="en-US" sz="2000" b="1" i="0" u="none" strike="noStrike" cap="none" normalizeH="0" baseline="0" dirty="0" smtClean="0">
              <a:ln>
                <a:noFill/>
              </a:ln>
              <a:solidFill>
                <a:srgbClr val="0000FF"/>
              </a:solidFill>
              <a:effectLst/>
              <a:latin typeface="Arial" charset="0"/>
            </a:endParaRPr>
          </a:p>
        </p:txBody>
      </p:sp>
      <p:sp>
        <p:nvSpPr>
          <p:cNvPr id="3" name="Curved Up Arrow 2"/>
          <p:cNvSpPr/>
          <p:nvPr/>
        </p:nvSpPr>
        <p:spPr bwMode="auto">
          <a:xfrm rot="19836137">
            <a:off x="8944824" y="4493774"/>
            <a:ext cx="561315" cy="440990"/>
          </a:xfrm>
          <a:prstGeom prst="curvedUpArrow">
            <a:avLst/>
          </a:prstGeom>
          <a:no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Slide Number Placeholder 2"/>
          <p:cNvSpPr txBox="1">
            <a:spLocks/>
          </p:cNvSpPr>
          <p:nvPr/>
        </p:nvSpPr>
        <p:spPr bwMode="auto">
          <a:xfrm>
            <a:off x="9308869" y="6372975"/>
            <a:ext cx="27432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6ECB4DA1-AAF3-46A1-BEDF-F74576CEC777}" type="slidenum">
              <a:rPr lang="bg-BG" altLang="en-US" sz="1400" smtClean="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54</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63235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255647" y="89845"/>
            <a:ext cx="9696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800" dirty="0" smtClean="0">
                <a:solidFill>
                  <a:srgbClr val="0070C0"/>
                </a:solidFill>
              </a:rPr>
              <a:t>Examples</a:t>
            </a:r>
            <a:endParaRPr lang="en-US" altLang="bg-BG" sz="2800" dirty="0">
              <a:solidFill>
                <a:srgbClr val="0070C0"/>
              </a:solidFill>
            </a:endParaRPr>
          </a:p>
        </p:txBody>
      </p:sp>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9" name="Rounded Rectangle 18"/>
          <p:cNvSpPr/>
          <p:nvPr/>
        </p:nvSpPr>
        <p:spPr bwMode="auto">
          <a:xfrm>
            <a:off x="69643" y="856665"/>
            <a:ext cx="2372008" cy="669957"/>
          </a:xfrm>
          <a:prstGeom prst="roundRect">
            <a:avLst/>
          </a:prstGeom>
          <a:noFill/>
          <a:ln w="19050" cap="flat" cmpd="sng" algn="ctr">
            <a:solidFill>
              <a:srgbClr val="FF0000"/>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3833451" y="818619"/>
            <a:ext cx="8144284"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Example 3 </a:t>
            </a:r>
            <a:r>
              <a:rPr lang="en-US" sz="2000" dirty="0">
                <a:latin typeface="Times New Roman" panose="02020603050405020304" pitchFamily="18" charset="0"/>
                <a:cs typeface="Times New Roman" panose="02020603050405020304" pitchFamily="18" charset="0"/>
              </a:rPr>
              <a:t>- illustration </a:t>
            </a:r>
            <a:r>
              <a:rPr lang="en-US" sz="2000" dirty="0" smtClean="0">
                <a:latin typeface="Times New Roman" panose="02020603050405020304" pitchFamily="18" charset="0"/>
                <a:cs typeface="Times New Roman" panose="02020603050405020304" pitchFamily="18" charset="0"/>
              </a:rPr>
              <a:t>of </a:t>
            </a:r>
            <a:r>
              <a:rPr lang="en-US" sz="2000" b="1" u="sng" dirty="0" smtClean="0">
                <a:latin typeface="Times New Roman" panose="02020603050405020304" pitchFamily="18" charset="0"/>
                <a:cs typeface="Times New Roman" panose="02020603050405020304" pitchFamily="18" charset="0"/>
              </a:rPr>
              <a:t>enumeration type </a:t>
            </a:r>
            <a:r>
              <a:rPr lang="en-US" sz="2000" dirty="0" smtClean="0">
                <a:latin typeface="Times New Roman" panose="02020603050405020304" pitchFamily="18" charset="0"/>
                <a:cs typeface="Times New Roman" panose="02020603050405020304" pitchFamily="18" charset="0"/>
              </a:rPr>
              <a:t>fragment for searching specific metabolites in metabolic maps</a:t>
            </a:r>
            <a:endParaRPr lang="en-US" sz="2000" dirty="0">
              <a:latin typeface="Times New Roman" panose="02020603050405020304" pitchFamily="18" charset="0"/>
              <a:cs typeface="Times New Roman" panose="02020603050405020304" pitchFamily="18" charset="0"/>
            </a:endParaRPr>
          </a:p>
        </p:txBody>
      </p:sp>
      <p:sp>
        <p:nvSpPr>
          <p:cNvPr id="21" name="Right Arrow 20"/>
          <p:cNvSpPr/>
          <p:nvPr/>
        </p:nvSpPr>
        <p:spPr bwMode="auto">
          <a:xfrm>
            <a:off x="2583145" y="824812"/>
            <a:ext cx="1003511" cy="733663"/>
          </a:xfrm>
          <a:prstGeom prst="rightArrow">
            <a:avLst/>
          </a:prstGeom>
          <a:gradFill flip="none" rotWithShape="1">
            <a:gsLst>
              <a:gs pos="0">
                <a:schemeClr val="bg1">
                  <a:alpha val="0"/>
                </a:schemeClr>
              </a:gs>
              <a:gs pos="87000">
                <a:schemeClr val="tx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lt1"/>
              </a:solidFill>
            </a:endParaRPr>
          </a:p>
        </p:txBody>
      </p:sp>
      <p:sp>
        <p:nvSpPr>
          <p:cNvPr id="22" name="Rectangle 10"/>
          <p:cNvSpPr>
            <a:spLocks noChangeArrowheads="1"/>
          </p:cNvSpPr>
          <p:nvPr/>
        </p:nvSpPr>
        <p:spPr bwMode="auto">
          <a:xfrm>
            <a:off x="145843" y="1726342"/>
            <a:ext cx="173775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2"/>
            </a:pPr>
            <a:r>
              <a:rPr lang="en-US" altLang="en-US" b="1" dirty="0">
                <a:latin typeface="Times New Roman" panose="02020603050405020304" pitchFamily="18" charset="0"/>
                <a:cs typeface="Times New Roman" panose="02020603050405020304" pitchFamily="18" charset="0"/>
              </a:rPr>
              <a:t>Chain</a:t>
            </a:r>
            <a:endParaRPr lang="bg-BG" altLang="en-US" b="1" dirty="0">
              <a:latin typeface="Times New Roman" panose="02020603050405020304" pitchFamily="18" charset="0"/>
              <a:cs typeface="Times New Roman" panose="02020603050405020304" pitchFamily="18" charset="0"/>
            </a:endParaRPr>
          </a:p>
        </p:txBody>
      </p:sp>
      <p:sp>
        <p:nvSpPr>
          <p:cNvPr id="23" name="Rectangle 16"/>
          <p:cNvSpPr>
            <a:spLocks noChangeArrowheads="1"/>
          </p:cNvSpPr>
          <p:nvPr/>
        </p:nvSpPr>
        <p:spPr bwMode="auto">
          <a:xfrm>
            <a:off x="161418" y="3269506"/>
            <a:ext cx="173775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4"/>
            </a:pPr>
            <a:r>
              <a:rPr lang="en-US" altLang="en-US" b="1" dirty="0">
                <a:latin typeface="Times New Roman" panose="02020603050405020304" pitchFamily="18" charset="0"/>
                <a:cs typeface="Times New Roman" panose="02020603050405020304" pitchFamily="18" charset="0"/>
              </a:rPr>
              <a:t>Cyclic</a:t>
            </a:r>
            <a:endParaRPr lang="bg-BG" altLang="en-US" b="1" dirty="0">
              <a:latin typeface="Times New Roman" panose="02020603050405020304" pitchFamily="18" charset="0"/>
              <a:cs typeface="Times New Roman" panose="02020603050405020304" pitchFamily="18" charset="0"/>
            </a:endParaRPr>
          </a:p>
        </p:txBody>
      </p:sp>
      <p:sp>
        <p:nvSpPr>
          <p:cNvPr id="24" name="Rectangle 5"/>
          <p:cNvSpPr>
            <a:spLocks noChangeArrowheads="1"/>
          </p:cNvSpPr>
          <p:nvPr/>
        </p:nvSpPr>
        <p:spPr bwMode="auto">
          <a:xfrm>
            <a:off x="108656" y="1006978"/>
            <a:ext cx="19888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a:pPr>
            <a:r>
              <a:rPr lang="en-US" altLang="en-US" b="1" dirty="0" smtClean="0">
                <a:latin typeface="Times New Roman" panose="02020603050405020304" pitchFamily="18" charset="0"/>
                <a:cs typeface="Times New Roman" panose="02020603050405020304" pitchFamily="18" charset="0"/>
              </a:rPr>
              <a:t>Enumeration</a:t>
            </a:r>
            <a:endParaRPr lang="bg-BG" altLang="en-US" b="1" dirty="0">
              <a:latin typeface="Times New Roman" panose="02020603050405020304" pitchFamily="18" charset="0"/>
              <a:cs typeface="Times New Roman" panose="02020603050405020304" pitchFamily="18" charset="0"/>
            </a:endParaRPr>
          </a:p>
        </p:txBody>
      </p:sp>
      <p:sp>
        <p:nvSpPr>
          <p:cNvPr id="25" name="Rectangle 5"/>
          <p:cNvSpPr>
            <a:spLocks noChangeArrowheads="1"/>
          </p:cNvSpPr>
          <p:nvPr/>
        </p:nvSpPr>
        <p:spPr bwMode="auto">
          <a:xfrm>
            <a:off x="141377" y="3976108"/>
            <a:ext cx="1698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5"/>
            </a:pPr>
            <a:r>
              <a:rPr lang="en-US" altLang="en-US" b="1" dirty="0">
                <a:latin typeface="Times New Roman" panose="02020603050405020304" pitchFamily="18" charset="0"/>
                <a:cs typeface="Times New Roman" panose="02020603050405020304" pitchFamily="18" charset="0"/>
              </a:rPr>
              <a:t>Positional</a:t>
            </a:r>
            <a:endParaRPr lang="bg-BG" altLang="en-US" b="1" dirty="0">
              <a:latin typeface="Times New Roman" panose="02020603050405020304" pitchFamily="18" charset="0"/>
              <a:cs typeface="Times New Roman" panose="02020603050405020304" pitchFamily="18" charset="0"/>
            </a:endParaRPr>
          </a:p>
        </p:txBody>
      </p:sp>
      <p:sp>
        <p:nvSpPr>
          <p:cNvPr id="26" name="Rectangle 10"/>
          <p:cNvSpPr>
            <a:spLocks noChangeArrowheads="1"/>
          </p:cNvSpPr>
          <p:nvPr/>
        </p:nvSpPr>
        <p:spPr bwMode="auto">
          <a:xfrm>
            <a:off x="145844" y="2494378"/>
            <a:ext cx="2337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3"/>
            </a:pPr>
            <a:r>
              <a:rPr lang="en-US" altLang="en-US" b="1" dirty="0" smtClean="0">
                <a:latin typeface="Times New Roman" panose="02020603050405020304" pitchFamily="18" charset="0"/>
                <a:cs typeface="Times New Roman" panose="02020603050405020304" pitchFamily="18" charset="0"/>
              </a:rPr>
              <a:t>Bond migration</a:t>
            </a:r>
            <a:endParaRPr lang="bg-BG" altLang="en-US" b="1" dirty="0">
              <a:latin typeface="Times New Roman" panose="02020603050405020304" pitchFamily="18" charset="0"/>
              <a:cs typeface="Times New Roman" panose="02020603050405020304" pitchFamily="18" charset="0"/>
            </a:endParaRPr>
          </a:p>
        </p:txBody>
      </p:sp>
      <p:sp>
        <p:nvSpPr>
          <p:cNvPr id="28" name="Rectangle 10"/>
          <p:cNvSpPr>
            <a:spLocks noChangeArrowheads="1"/>
          </p:cNvSpPr>
          <p:nvPr/>
        </p:nvSpPr>
        <p:spPr bwMode="auto">
          <a:xfrm>
            <a:off x="161418" y="4823589"/>
            <a:ext cx="173775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6"/>
            </a:pPr>
            <a:r>
              <a:rPr lang="en-US" altLang="en-US" b="1" dirty="0" smtClean="0">
                <a:latin typeface="Times New Roman" panose="02020603050405020304" pitchFamily="18" charset="0"/>
                <a:cs typeface="Times New Roman" panose="02020603050405020304" pitchFamily="18" charset="0"/>
              </a:rPr>
              <a:t>Hetero</a:t>
            </a:r>
            <a:endParaRPr lang="bg-BG" altLang="en-US" b="1" dirty="0">
              <a:latin typeface="Times New Roman" panose="02020603050405020304" pitchFamily="18" charset="0"/>
              <a:cs typeface="Times New Roman" panose="02020603050405020304" pitchFamily="18" charset="0"/>
            </a:endParaRPr>
          </a:p>
        </p:txBody>
      </p:sp>
      <p:sp>
        <p:nvSpPr>
          <p:cNvPr id="29" name="Rectangle 10"/>
          <p:cNvSpPr>
            <a:spLocks noChangeArrowheads="1"/>
          </p:cNvSpPr>
          <p:nvPr/>
        </p:nvSpPr>
        <p:spPr bwMode="auto">
          <a:xfrm>
            <a:off x="145843" y="5621875"/>
            <a:ext cx="2437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7"/>
            </a:pPr>
            <a:r>
              <a:rPr lang="en-US" altLang="en-US" b="1" dirty="0" smtClean="0">
                <a:latin typeface="Times New Roman" panose="02020603050405020304" pitchFamily="18" charset="0"/>
                <a:cs typeface="Times New Roman" panose="02020603050405020304" pitchFamily="18" charset="0"/>
              </a:rPr>
              <a:t>Positional Chain</a:t>
            </a:r>
            <a:endParaRPr lang="bg-BG" altLang="en-US"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3833451" y="1573554"/>
            <a:ext cx="7329471"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Example </a:t>
            </a:r>
            <a:r>
              <a:rPr lang="en-US" sz="2000" dirty="0">
                <a:latin typeface="Times New Roman" panose="02020603050405020304" pitchFamily="18" charset="0"/>
                <a:cs typeface="Times New Roman" panose="02020603050405020304" pitchFamily="18" charset="0"/>
              </a:rPr>
              <a:t>4</a:t>
            </a:r>
            <a:r>
              <a:rPr lang="en-US" sz="2000" dirty="0" smtClean="0">
                <a:latin typeface="Times New Roman" panose="02020603050405020304" pitchFamily="18" charset="0"/>
                <a:cs typeface="Times New Roman" panose="02020603050405020304" pitchFamily="18" charset="0"/>
              </a:rPr>
              <a:t> - illustration of </a:t>
            </a:r>
            <a:r>
              <a:rPr lang="en-US" sz="2000" b="1" u="sng" dirty="0" smtClean="0">
                <a:latin typeface="Times New Roman" panose="02020603050405020304" pitchFamily="18" charset="0"/>
                <a:cs typeface="Times New Roman" panose="02020603050405020304" pitchFamily="18" charset="0"/>
              </a:rPr>
              <a:t>chain type </a:t>
            </a:r>
            <a:r>
              <a:rPr lang="en-US" sz="2000" dirty="0" smtClean="0">
                <a:latin typeface="Times New Roman" panose="02020603050405020304" pitchFamily="18" charset="0"/>
                <a:cs typeface="Times New Roman" panose="02020603050405020304" pitchFamily="18" charset="0"/>
              </a:rPr>
              <a:t>fragment for searching homologous series of metabolites</a:t>
            </a:r>
            <a:endParaRPr lang="en-US" sz="2000" dirty="0">
              <a:latin typeface="Times New Roman" panose="02020603050405020304" pitchFamily="18" charset="0"/>
              <a:cs typeface="Times New Roman" panose="02020603050405020304" pitchFamily="18" charset="0"/>
            </a:endParaRPr>
          </a:p>
        </p:txBody>
      </p:sp>
      <p:sp>
        <p:nvSpPr>
          <p:cNvPr id="30" name="Right Arrow 29"/>
          <p:cNvSpPr/>
          <p:nvPr/>
        </p:nvSpPr>
        <p:spPr bwMode="auto">
          <a:xfrm>
            <a:off x="2583145" y="1579747"/>
            <a:ext cx="1003511" cy="733663"/>
          </a:xfrm>
          <a:prstGeom prst="rightArrow">
            <a:avLst/>
          </a:prstGeom>
          <a:gradFill flip="none" rotWithShape="1">
            <a:gsLst>
              <a:gs pos="0">
                <a:schemeClr val="bg1">
                  <a:alpha val="0"/>
                </a:schemeClr>
              </a:gs>
              <a:gs pos="87000">
                <a:schemeClr val="tx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lt1"/>
              </a:solidFill>
            </a:endParaRPr>
          </a:p>
        </p:txBody>
      </p:sp>
      <p:sp>
        <p:nvSpPr>
          <p:cNvPr id="31" name="Rounded Rectangle 30"/>
          <p:cNvSpPr/>
          <p:nvPr/>
        </p:nvSpPr>
        <p:spPr bwMode="auto">
          <a:xfrm>
            <a:off x="69643" y="1678922"/>
            <a:ext cx="2377440" cy="408623"/>
          </a:xfrm>
          <a:prstGeom prst="roundRect">
            <a:avLst/>
          </a:prstGeom>
          <a:noFill/>
          <a:ln w="19050" cap="flat" cmpd="sng" algn="ctr">
            <a:solidFill>
              <a:srgbClr val="FF0000"/>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fontAlgn="base">
              <a:spcBef>
                <a:spcPct val="0"/>
              </a:spcBef>
              <a:spcAft>
                <a:spcPct val="0"/>
              </a:spcAft>
            </a:pPr>
            <a:endParaRPr lang="en-US">
              <a:latin typeface="Arial" charset="0"/>
            </a:endParaRPr>
          </a:p>
        </p:txBody>
      </p:sp>
      <p:sp>
        <p:nvSpPr>
          <p:cNvPr id="2" name="TextBox 1"/>
          <p:cNvSpPr txBox="1"/>
          <p:nvPr/>
        </p:nvSpPr>
        <p:spPr>
          <a:xfrm>
            <a:off x="3833451" y="2679044"/>
            <a:ext cx="5767907" cy="923330"/>
          </a:xfrm>
          <a:prstGeom prst="rect">
            <a:avLst/>
          </a:prstGeom>
          <a:noFill/>
        </p:spPr>
        <p:txBody>
          <a:bodyPr wrap="square" rtlCol="0">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Slides with detailed instructions how to create and use common fragments for searching purposes are forthcoming</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2"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55</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8404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7" grpId="0"/>
      <p:bldP spid="30" grpId="0" animBg="1"/>
      <p:bldP spid="31" grpId="0" animBg="1"/>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9" name="Rounded Rectangle 18"/>
          <p:cNvSpPr/>
          <p:nvPr/>
        </p:nvSpPr>
        <p:spPr bwMode="auto">
          <a:xfrm>
            <a:off x="69643" y="856665"/>
            <a:ext cx="2372008" cy="669957"/>
          </a:xfrm>
          <a:prstGeom prst="roundRect">
            <a:avLst/>
          </a:prstGeom>
          <a:noFill/>
          <a:ln w="19050" cap="flat" cmpd="sng" algn="ctr">
            <a:solidFill>
              <a:srgbClr val="FF0000"/>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3833451" y="818619"/>
            <a:ext cx="8144284"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Example 3 </a:t>
            </a:r>
            <a:r>
              <a:rPr lang="en-US" sz="2000" dirty="0">
                <a:latin typeface="Times New Roman" panose="02020603050405020304" pitchFamily="18" charset="0"/>
                <a:cs typeface="Times New Roman" panose="02020603050405020304" pitchFamily="18" charset="0"/>
              </a:rPr>
              <a:t>- illustration </a:t>
            </a:r>
            <a:r>
              <a:rPr lang="en-US" sz="2000" dirty="0" smtClean="0">
                <a:latin typeface="Times New Roman" panose="02020603050405020304" pitchFamily="18" charset="0"/>
                <a:cs typeface="Times New Roman" panose="02020603050405020304" pitchFamily="18" charset="0"/>
              </a:rPr>
              <a:t>of </a:t>
            </a:r>
            <a:r>
              <a:rPr lang="en-US" sz="2000" b="1" u="sng" dirty="0" smtClean="0">
                <a:latin typeface="Times New Roman" panose="02020603050405020304" pitchFamily="18" charset="0"/>
                <a:cs typeface="Times New Roman" panose="02020603050405020304" pitchFamily="18" charset="0"/>
              </a:rPr>
              <a:t>enumeration type </a:t>
            </a:r>
            <a:r>
              <a:rPr lang="en-US" sz="2000" dirty="0" smtClean="0">
                <a:latin typeface="Times New Roman" panose="02020603050405020304" pitchFamily="18" charset="0"/>
                <a:cs typeface="Times New Roman" panose="02020603050405020304" pitchFamily="18" charset="0"/>
              </a:rPr>
              <a:t>fragment for searching specific metabolites in metabolic maps</a:t>
            </a:r>
            <a:endParaRPr lang="en-US" sz="2000" dirty="0">
              <a:latin typeface="Times New Roman" panose="02020603050405020304" pitchFamily="18" charset="0"/>
              <a:cs typeface="Times New Roman" panose="02020603050405020304" pitchFamily="18" charset="0"/>
            </a:endParaRPr>
          </a:p>
        </p:txBody>
      </p:sp>
      <p:sp>
        <p:nvSpPr>
          <p:cNvPr id="21" name="Right Arrow 20"/>
          <p:cNvSpPr/>
          <p:nvPr/>
        </p:nvSpPr>
        <p:spPr bwMode="auto">
          <a:xfrm>
            <a:off x="2583145" y="824812"/>
            <a:ext cx="1003511" cy="733663"/>
          </a:xfrm>
          <a:prstGeom prst="rightArrow">
            <a:avLst/>
          </a:prstGeom>
          <a:gradFill flip="none" rotWithShape="1">
            <a:gsLst>
              <a:gs pos="0">
                <a:schemeClr val="bg1">
                  <a:alpha val="0"/>
                </a:schemeClr>
              </a:gs>
              <a:gs pos="87000">
                <a:schemeClr val="tx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lt1"/>
              </a:solidFill>
            </a:endParaRPr>
          </a:p>
        </p:txBody>
      </p:sp>
      <p:sp>
        <p:nvSpPr>
          <p:cNvPr id="22" name="Rectangle 10"/>
          <p:cNvSpPr>
            <a:spLocks noChangeArrowheads="1"/>
          </p:cNvSpPr>
          <p:nvPr/>
        </p:nvSpPr>
        <p:spPr bwMode="auto">
          <a:xfrm>
            <a:off x="145843" y="1726342"/>
            <a:ext cx="173775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2"/>
            </a:pPr>
            <a:r>
              <a:rPr lang="en-US" altLang="en-US" b="1" dirty="0">
                <a:latin typeface="Times New Roman" panose="02020603050405020304" pitchFamily="18" charset="0"/>
                <a:cs typeface="Times New Roman" panose="02020603050405020304" pitchFamily="18" charset="0"/>
              </a:rPr>
              <a:t>Chain</a:t>
            </a:r>
            <a:endParaRPr lang="bg-BG" altLang="en-US" b="1" dirty="0">
              <a:latin typeface="Times New Roman" panose="02020603050405020304" pitchFamily="18" charset="0"/>
              <a:cs typeface="Times New Roman" panose="02020603050405020304" pitchFamily="18" charset="0"/>
            </a:endParaRPr>
          </a:p>
        </p:txBody>
      </p:sp>
      <p:sp>
        <p:nvSpPr>
          <p:cNvPr id="23" name="Rectangle 16"/>
          <p:cNvSpPr>
            <a:spLocks noChangeArrowheads="1"/>
          </p:cNvSpPr>
          <p:nvPr/>
        </p:nvSpPr>
        <p:spPr bwMode="auto">
          <a:xfrm>
            <a:off x="161418" y="3269506"/>
            <a:ext cx="173775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4"/>
            </a:pPr>
            <a:r>
              <a:rPr lang="en-US" altLang="en-US" b="1" dirty="0">
                <a:latin typeface="Times New Roman" panose="02020603050405020304" pitchFamily="18" charset="0"/>
                <a:cs typeface="Times New Roman" panose="02020603050405020304" pitchFamily="18" charset="0"/>
              </a:rPr>
              <a:t>Cyclic</a:t>
            </a:r>
            <a:endParaRPr lang="bg-BG" altLang="en-US" b="1" dirty="0">
              <a:latin typeface="Times New Roman" panose="02020603050405020304" pitchFamily="18" charset="0"/>
              <a:cs typeface="Times New Roman" panose="02020603050405020304" pitchFamily="18" charset="0"/>
            </a:endParaRPr>
          </a:p>
        </p:txBody>
      </p:sp>
      <p:sp>
        <p:nvSpPr>
          <p:cNvPr id="24" name="Rectangle 5"/>
          <p:cNvSpPr>
            <a:spLocks noChangeArrowheads="1"/>
          </p:cNvSpPr>
          <p:nvPr/>
        </p:nvSpPr>
        <p:spPr bwMode="auto">
          <a:xfrm>
            <a:off x="108656" y="1006978"/>
            <a:ext cx="19888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a:pPr>
            <a:r>
              <a:rPr lang="en-US" altLang="en-US" b="1" dirty="0" smtClean="0">
                <a:latin typeface="Times New Roman" panose="02020603050405020304" pitchFamily="18" charset="0"/>
                <a:cs typeface="Times New Roman" panose="02020603050405020304" pitchFamily="18" charset="0"/>
              </a:rPr>
              <a:t>Enumeration</a:t>
            </a:r>
            <a:endParaRPr lang="bg-BG" altLang="en-US" b="1" dirty="0">
              <a:latin typeface="Times New Roman" panose="02020603050405020304" pitchFamily="18" charset="0"/>
              <a:cs typeface="Times New Roman" panose="02020603050405020304" pitchFamily="18" charset="0"/>
            </a:endParaRPr>
          </a:p>
        </p:txBody>
      </p:sp>
      <p:sp>
        <p:nvSpPr>
          <p:cNvPr id="25" name="Rectangle 5"/>
          <p:cNvSpPr>
            <a:spLocks noChangeArrowheads="1"/>
          </p:cNvSpPr>
          <p:nvPr/>
        </p:nvSpPr>
        <p:spPr bwMode="auto">
          <a:xfrm>
            <a:off x="141377" y="3976108"/>
            <a:ext cx="1698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5"/>
            </a:pPr>
            <a:r>
              <a:rPr lang="en-US" altLang="en-US" b="1" dirty="0">
                <a:latin typeface="Times New Roman" panose="02020603050405020304" pitchFamily="18" charset="0"/>
                <a:cs typeface="Times New Roman" panose="02020603050405020304" pitchFamily="18" charset="0"/>
              </a:rPr>
              <a:t>Positional</a:t>
            </a:r>
            <a:endParaRPr lang="bg-BG" altLang="en-US" b="1" dirty="0">
              <a:latin typeface="Times New Roman" panose="02020603050405020304" pitchFamily="18" charset="0"/>
              <a:cs typeface="Times New Roman" panose="02020603050405020304" pitchFamily="18" charset="0"/>
            </a:endParaRPr>
          </a:p>
        </p:txBody>
      </p:sp>
      <p:sp>
        <p:nvSpPr>
          <p:cNvPr id="26" name="Rectangle 10"/>
          <p:cNvSpPr>
            <a:spLocks noChangeArrowheads="1"/>
          </p:cNvSpPr>
          <p:nvPr/>
        </p:nvSpPr>
        <p:spPr bwMode="auto">
          <a:xfrm>
            <a:off x="145844" y="2494378"/>
            <a:ext cx="2337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3"/>
            </a:pPr>
            <a:r>
              <a:rPr lang="en-US" altLang="en-US" b="1" dirty="0" smtClean="0">
                <a:latin typeface="Times New Roman" panose="02020603050405020304" pitchFamily="18" charset="0"/>
                <a:cs typeface="Times New Roman" panose="02020603050405020304" pitchFamily="18" charset="0"/>
              </a:rPr>
              <a:t>Bond migration</a:t>
            </a:r>
            <a:endParaRPr lang="bg-BG" altLang="en-US" b="1" dirty="0">
              <a:latin typeface="Times New Roman" panose="02020603050405020304" pitchFamily="18" charset="0"/>
              <a:cs typeface="Times New Roman" panose="02020603050405020304" pitchFamily="18" charset="0"/>
            </a:endParaRPr>
          </a:p>
        </p:txBody>
      </p:sp>
      <p:sp>
        <p:nvSpPr>
          <p:cNvPr id="28" name="Rectangle 10"/>
          <p:cNvSpPr>
            <a:spLocks noChangeArrowheads="1"/>
          </p:cNvSpPr>
          <p:nvPr/>
        </p:nvSpPr>
        <p:spPr bwMode="auto">
          <a:xfrm>
            <a:off x="161418" y="4823589"/>
            <a:ext cx="173775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6"/>
            </a:pPr>
            <a:r>
              <a:rPr lang="en-US" altLang="en-US" b="1" dirty="0" smtClean="0">
                <a:latin typeface="Times New Roman" panose="02020603050405020304" pitchFamily="18" charset="0"/>
                <a:cs typeface="Times New Roman" panose="02020603050405020304" pitchFamily="18" charset="0"/>
              </a:rPr>
              <a:t>Hetero</a:t>
            </a:r>
            <a:endParaRPr lang="bg-BG" altLang="en-US" b="1" dirty="0">
              <a:latin typeface="Times New Roman" panose="02020603050405020304" pitchFamily="18" charset="0"/>
              <a:cs typeface="Times New Roman" panose="02020603050405020304" pitchFamily="18" charset="0"/>
            </a:endParaRPr>
          </a:p>
        </p:txBody>
      </p:sp>
      <p:sp>
        <p:nvSpPr>
          <p:cNvPr id="29" name="Rectangle 10"/>
          <p:cNvSpPr>
            <a:spLocks noChangeArrowheads="1"/>
          </p:cNvSpPr>
          <p:nvPr/>
        </p:nvSpPr>
        <p:spPr bwMode="auto">
          <a:xfrm>
            <a:off x="145843" y="5621875"/>
            <a:ext cx="2437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7"/>
            </a:pPr>
            <a:r>
              <a:rPr lang="en-US" altLang="en-US" b="1" dirty="0" smtClean="0">
                <a:latin typeface="Times New Roman" panose="02020603050405020304" pitchFamily="18" charset="0"/>
                <a:cs typeface="Times New Roman" panose="02020603050405020304" pitchFamily="18" charset="0"/>
              </a:rPr>
              <a:t>Positional Chain</a:t>
            </a:r>
            <a:endParaRPr lang="bg-BG" altLang="en-US" b="1" dirty="0">
              <a:latin typeface="Times New Roman" panose="02020603050405020304" pitchFamily="18" charset="0"/>
              <a:cs typeface="Times New Roman" panose="02020603050405020304" pitchFamily="18" charset="0"/>
            </a:endParaRPr>
          </a:p>
        </p:txBody>
      </p:sp>
      <p:sp>
        <p:nvSpPr>
          <p:cNvPr id="32"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FF0000"/>
                </a:solidFill>
              </a:rPr>
              <a:t>Example </a:t>
            </a:r>
            <a:r>
              <a:rPr lang="en-US" altLang="en-US" sz="2000" dirty="0">
                <a:solidFill>
                  <a:srgbClr val="FF0000"/>
                </a:solidFill>
              </a:rPr>
              <a:t>3</a:t>
            </a:r>
            <a:r>
              <a:rPr lang="en-US" altLang="en-US" sz="2000" dirty="0" smtClean="0">
                <a:solidFill>
                  <a:srgbClr val="FF0000"/>
                </a:solidFill>
              </a:rPr>
              <a:t> </a:t>
            </a:r>
            <a:r>
              <a:rPr lang="en-US" altLang="en-US" sz="2000" dirty="0" smtClean="0">
                <a:solidFill>
                  <a:srgbClr val="0000FF"/>
                </a:solidFill>
              </a:rPr>
              <a:t>– </a:t>
            </a:r>
            <a:r>
              <a:rPr lang="en-US" sz="2000" dirty="0"/>
              <a:t>illustration of </a:t>
            </a:r>
            <a:r>
              <a:rPr lang="en-US" sz="2000" u="sng" dirty="0" smtClean="0"/>
              <a:t>enumeration </a:t>
            </a:r>
            <a:r>
              <a:rPr lang="en-US" sz="2000" u="sng" dirty="0"/>
              <a:t>type </a:t>
            </a:r>
            <a:r>
              <a:rPr lang="en-US" sz="2000" dirty="0"/>
              <a:t>fragment for </a:t>
            </a:r>
            <a:r>
              <a:rPr lang="en-US" sz="2000" dirty="0" smtClean="0"/>
              <a:t>searching of metabolites</a:t>
            </a:r>
            <a:endParaRPr lang="en-US" sz="2000" dirty="0"/>
          </a:p>
        </p:txBody>
      </p:sp>
      <p:sp>
        <p:nvSpPr>
          <p:cNvPr id="33" name="TextBox 32"/>
          <p:cNvSpPr txBox="1"/>
          <p:nvPr/>
        </p:nvSpPr>
        <p:spPr>
          <a:xfrm>
            <a:off x="5796545" y="2391096"/>
            <a:ext cx="6309115" cy="1015663"/>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Aim: To find all source chemicals in the documented map having aldehyde group attached to the aliphatic chain</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317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5295" y="1993313"/>
            <a:ext cx="1911433" cy="119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56</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446297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517" y="1415058"/>
            <a:ext cx="754380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176" y="1232178"/>
            <a:ext cx="7840707" cy="4950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criteria for </a:t>
            </a:r>
            <a:r>
              <a:rPr lang="en-US" b="1" dirty="0" smtClean="0">
                <a:latin typeface="Times New Roman" panose="02020603050405020304" pitchFamily="18" charset="0"/>
                <a:cs typeface="Times New Roman" panose="02020603050405020304" pitchFamily="18" charset="0"/>
              </a:rPr>
              <a:t>searching (</a:t>
            </a:r>
            <a:r>
              <a:rPr lang="en-US" b="1" dirty="0" smtClean="0">
                <a:latin typeface="Times New Roman" panose="02020603050405020304" pitchFamily="18" charset="0"/>
                <a:cs typeface="Times New Roman" panose="02020603050405020304" pitchFamily="18" charset="0"/>
              </a:rPr>
              <a:t>1)</a:t>
            </a:r>
            <a:endParaRPr lang="en-US" b="1" dirty="0">
              <a:latin typeface="Times New Roman" panose="02020603050405020304" pitchFamily="18" charset="0"/>
              <a:cs typeface="Times New Roman" panose="02020603050405020304" pitchFamily="18" charset="0"/>
            </a:endParaRPr>
          </a:p>
        </p:txBody>
      </p:sp>
      <p:sp>
        <p:nvSpPr>
          <p:cNvPr id="7" name="Rounded Rectangular Callout 6"/>
          <p:cNvSpPr/>
          <p:nvPr/>
        </p:nvSpPr>
        <p:spPr bwMode="auto">
          <a:xfrm>
            <a:off x="2768829" y="1627246"/>
            <a:ext cx="371192" cy="434935"/>
          </a:xfrm>
          <a:prstGeom prst="wedgeRoundRectCallout">
            <a:avLst>
              <a:gd name="adj1" fmla="val -125339"/>
              <a:gd name="adj2" fmla="val 14989"/>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2</a:t>
            </a:r>
            <a:endParaRPr kumimoji="0" lang="en-US" sz="2000" b="1" i="0" u="none" strike="noStrike" cap="none" normalizeH="0" baseline="0" dirty="0" smtClean="0">
              <a:ln>
                <a:noFill/>
              </a:ln>
              <a:solidFill>
                <a:srgbClr val="0000FF"/>
              </a:solidFill>
              <a:effectLst/>
              <a:latin typeface="Arial"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FF0000"/>
                </a:solidFill>
              </a:rPr>
              <a:t>Example </a:t>
            </a:r>
            <a:r>
              <a:rPr lang="en-US" altLang="en-US" sz="2000" dirty="0">
                <a:solidFill>
                  <a:srgbClr val="FF0000"/>
                </a:solidFill>
              </a:rPr>
              <a:t>3</a:t>
            </a:r>
            <a:r>
              <a:rPr lang="en-US" altLang="en-US" sz="2000" dirty="0" smtClean="0">
                <a:solidFill>
                  <a:srgbClr val="FF0000"/>
                </a:solidFill>
              </a:rPr>
              <a:t> </a:t>
            </a:r>
            <a:r>
              <a:rPr lang="en-US" altLang="en-US" sz="2000" dirty="0" smtClean="0">
                <a:solidFill>
                  <a:srgbClr val="0000FF"/>
                </a:solidFill>
              </a:rPr>
              <a:t>– </a:t>
            </a:r>
            <a:r>
              <a:rPr lang="en-US" sz="2000" dirty="0"/>
              <a:t>illustration of </a:t>
            </a:r>
            <a:r>
              <a:rPr lang="en-US" sz="2000" u="sng" dirty="0" smtClean="0"/>
              <a:t>enumeration </a:t>
            </a:r>
            <a:r>
              <a:rPr lang="en-US" sz="2000" u="sng" dirty="0"/>
              <a:t>type </a:t>
            </a:r>
            <a:r>
              <a:rPr lang="en-US" sz="2000" dirty="0"/>
              <a:t>fragment for </a:t>
            </a:r>
            <a:r>
              <a:rPr lang="en-US" sz="2000" dirty="0" smtClean="0"/>
              <a:t>searching of metabolites</a:t>
            </a:r>
            <a:endParaRPr lang="en-US" sz="2000" dirty="0"/>
          </a:p>
        </p:txBody>
      </p:sp>
      <p:sp>
        <p:nvSpPr>
          <p:cNvPr id="14" name="Rounded Rectangular Callout 13"/>
          <p:cNvSpPr/>
          <p:nvPr/>
        </p:nvSpPr>
        <p:spPr bwMode="auto">
          <a:xfrm>
            <a:off x="1830181" y="1232178"/>
            <a:ext cx="371192" cy="365760"/>
          </a:xfrm>
          <a:prstGeom prst="wedgeRoundRectCallout">
            <a:avLst>
              <a:gd name="adj1" fmla="val -83876"/>
              <a:gd name="adj2" fmla="val 6494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a:t>
            </a:r>
          </a:p>
        </p:txBody>
      </p:sp>
      <p:sp>
        <p:nvSpPr>
          <p:cNvPr id="20" name="Rounded Rectangular Callout 19"/>
          <p:cNvSpPr/>
          <p:nvPr/>
        </p:nvSpPr>
        <p:spPr bwMode="auto">
          <a:xfrm>
            <a:off x="4982402" y="2345352"/>
            <a:ext cx="371192" cy="434935"/>
          </a:xfrm>
          <a:prstGeom prst="wedgeRoundRectCallout">
            <a:avLst>
              <a:gd name="adj1" fmla="val -47291"/>
              <a:gd name="adj2" fmla="val -109904"/>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4</a:t>
            </a:r>
            <a:endParaRPr kumimoji="0" lang="en-US" sz="2000" b="1" i="0" u="none" strike="noStrike" cap="none" normalizeH="0" baseline="0" dirty="0" smtClean="0">
              <a:ln>
                <a:noFill/>
              </a:ln>
              <a:solidFill>
                <a:srgbClr val="0000FF"/>
              </a:solidFill>
              <a:effectLst/>
              <a:latin typeface="Arial" charset="0"/>
            </a:endParaRPr>
          </a:p>
        </p:txBody>
      </p:sp>
      <p:sp>
        <p:nvSpPr>
          <p:cNvPr id="19" name="Rounded Rectangular Callout 18"/>
          <p:cNvSpPr/>
          <p:nvPr/>
        </p:nvSpPr>
        <p:spPr bwMode="auto">
          <a:xfrm>
            <a:off x="6503402" y="964720"/>
            <a:ext cx="371192" cy="434935"/>
          </a:xfrm>
          <a:prstGeom prst="wedgeRoundRectCallout">
            <a:avLst>
              <a:gd name="adj1" fmla="val -120461"/>
              <a:gd name="adj2" fmla="val 9200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3</a:t>
            </a:r>
            <a:endParaRPr kumimoji="0" lang="en-US" sz="2000" b="1" i="0" u="none" strike="noStrike" cap="none" normalizeH="0" baseline="0" dirty="0" smtClean="0">
              <a:ln>
                <a:noFill/>
              </a:ln>
              <a:solidFill>
                <a:srgbClr val="0000FF"/>
              </a:solidFill>
              <a:effectLst/>
              <a:latin typeface="Arial" charset="0"/>
            </a:endParaRPr>
          </a:p>
        </p:txBody>
      </p:sp>
      <p:sp>
        <p:nvSpPr>
          <p:cNvPr id="12" name="TextBox 11"/>
          <p:cNvSpPr txBox="1"/>
          <p:nvPr/>
        </p:nvSpPr>
        <p:spPr>
          <a:xfrm>
            <a:off x="6503402" y="4249011"/>
            <a:ext cx="5201550" cy="1323439"/>
          </a:xfrm>
          <a:prstGeom prst="rect">
            <a:avLst/>
          </a:prstGeom>
          <a:solidFill>
            <a:schemeClr val="bg1"/>
          </a:solidFill>
        </p:spPr>
        <p:txBody>
          <a:bodyPr wrap="square" rtlCol="0">
            <a:spAutoFit/>
          </a:bodyPr>
          <a:lstStyle/>
          <a:p>
            <a:r>
              <a:rPr lang="en-US" sz="1600" dirty="0" smtClean="0">
                <a:solidFill>
                  <a:srgbClr val="0000FF"/>
                </a:solidFill>
                <a:latin typeface="Times New Roman" panose="02020603050405020304" pitchFamily="18" charset="0"/>
                <a:cs typeface="Times New Roman" panose="02020603050405020304" pitchFamily="18" charset="0"/>
              </a:rPr>
              <a:t>Open the map from which you want to search</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Click Search</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Select Transformations from the drop-down menu</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Select Structure section</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Click Structure drawing button</a:t>
            </a:r>
          </a:p>
        </p:txBody>
      </p:sp>
      <p:sp>
        <p:nvSpPr>
          <p:cNvPr id="15"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57</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275685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75" y="1182187"/>
            <a:ext cx="9665706" cy="464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criteria for </a:t>
            </a:r>
            <a:r>
              <a:rPr lang="en-US" b="1" dirty="0" smtClean="0">
                <a:latin typeface="Times New Roman" panose="02020603050405020304" pitchFamily="18" charset="0"/>
                <a:cs typeface="Times New Roman" panose="02020603050405020304" pitchFamily="18" charset="0"/>
              </a:rPr>
              <a:t>searching (</a:t>
            </a:r>
            <a:r>
              <a:rPr lang="en-US" b="1" dirty="0" smtClean="0">
                <a:latin typeface="Times New Roman" panose="02020603050405020304" pitchFamily="18" charset="0"/>
                <a:cs typeface="Times New Roman" panose="02020603050405020304" pitchFamily="18" charset="0"/>
              </a:rPr>
              <a:t>2)</a:t>
            </a:r>
            <a:endParaRPr lang="en-US" b="1" dirty="0">
              <a:latin typeface="Times New Roman" panose="02020603050405020304" pitchFamily="18" charset="0"/>
              <a:cs typeface="Times New Roman" panose="02020603050405020304" pitchFamily="18" charset="0"/>
            </a:endParaRPr>
          </a:p>
        </p:txBody>
      </p:sp>
      <p:sp>
        <p:nvSpPr>
          <p:cNvPr id="7" name="Rounded Rectangular Callout 6"/>
          <p:cNvSpPr/>
          <p:nvPr/>
        </p:nvSpPr>
        <p:spPr bwMode="auto">
          <a:xfrm>
            <a:off x="2667626" y="2404200"/>
            <a:ext cx="371192" cy="434935"/>
          </a:xfrm>
          <a:prstGeom prst="wedgeRoundRectCallout">
            <a:avLst>
              <a:gd name="adj1" fmla="val -125339"/>
              <a:gd name="adj2" fmla="val 14989"/>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6</a:t>
            </a:r>
            <a:endParaRPr kumimoji="0" lang="en-US" sz="2000" b="1" i="0" u="none" strike="noStrike" cap="none" normalizeH="0" baseline="0" dirty="0" smtClean="0">
              <a:ln>
                <a:noFill/>
              </a:ln>
              <a:solidFill>
                <a:srgbClr val="0000FF"/>
              </a:solidFill>
              <a:effectLst/>
              <a:latin typeface="Arial"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FF0000"/>
                </a:solidFill>
              </a:rPr>
              <a:t>Example </a:t>
            </a:r>
            <a:r>
              <a:rPr lang="en-US" altLang="en-US" sz="2000" dirty="0">
                <a:solidFill>
                  <a:srgbClr val="FF0000"/>
                </a:solidFill>
              </a:rPr>
              <a:t>3</a:t>
            </a:r>
            <a:r>
              <a:rPr lang="en-US" altLang="en-US" sz="2000" dirty="0" smtClean="0">
                <a:solidFill>
                  <a:srgbClr val="FF0000"/>
                </a:solidFill>
              </a:rPr>
              <a:t> </a:t>
            </a:r>
            <a:r>
              <a:rPr lang="en-US" altLang="en-US" sz="2000" dirty="0" smtClean="0">
                <a:solidFill>
                  <a:srgbClr val="0000FF"/>
                </a:solidFill>
              </a:rPr>
              <a:t>– </a:t>
            </a:r>
            <a:r>
              <a:rPr lang="en-US" sz="2000" dirty="0"/>
              <a:t>illustration of </a:t>
            </a:r>
            <a:r>
              <a:rPr lang="en-US" sz="2000" u="sng" dirty="0" smtClean="0"/>
              <a:t>enumeration </a:t>
            </a:r>
            <a:r>
              <a:rPr lang="en-US" sz="2000" u="sng" dirty="0"/>
              <a:t>type </a:t>
            </a:r>
            <a:r>
              <a:rPr lang="en-US" sz="2000" dirty="0"/>
              <a:t>fragment for </a:t>
            </a:r>
            <a:r>
              <a:rPr lang="en-US" sz="2000" dirty="0" smtClean="0"/>
              <a:t>searching of metabolites</a:t>
            </a:r>
            <a:endParaRPr lang="en-US" sz="2000" dirty="0"/>
          </a:p>
        </p:txBody>
      </p:sp>
      <p:sp>
        <p:nvSpPr>
          <p:cNvPr id="14" name="Rounded Rectangular Callout 13"/>
          <p:cNvSpPr/>
          <p:nvPr/>
        </p:nvSpPr>
        <p:spPr bwMode="auto">
          <a:xfrm>
            <a:off x="2482030" y="1678113"/>
            <a:ext cx="371192" cy="434935"/>
          </a:xfrm>
          <a:prstGeom prst="wedgeRoundRectCallout">
            <a:avLst>
              <a:gd name="adj1" fmla="val -83876"/>
              <a:gd name="adj2" fmla="val 6494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5</a:t>
            </a:r>
            <a:endParaRPr kumimoji="0" lang="en-US" sz="2000" b="1" i="0" u="none" strike="noStrike" cap="none" normalizeH="0" baseline="0" dirty="0" smtClean="0">
              <a:ln>
                <a:noFill/>
              </a:ln>
              <a:solidFill>
                <a:srgbClr val="0000FF"/>
              </a:solidFill>
              <a:effectLst/>
              <a:latin typeface="Arial" charset="0"/>
            </a:endParaRPr>
          </a:p>
        </p:txBody>
      </p:sp>
      <p:sp>
        <p:nvSpPr>
          <p:cNvPr id="19" name="Rounded Rectangular Callout 18"/>
          <p:cNvSpPr/>
          <p:nvPr/>
        </p:nvSpPr>
        <p:spPr bwMode="auto">
          <a:xfrm>
            <a:off x="1252392" y="1643525"/>
            <a:ext cx="371192" cy="434935"/>
          </a:xfrm>
          <a:prstGeom prst="wedgeRoundRectCallout">
            <a:avLst>
              <a:gd name="adj1" fmla="val -66803"/>
              <a:gd name="adj2" fmla="val 9200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7</a:t>
            </a:r>
            <a:endParaRPr kumimoji="0" lang="en-US" sz="2000" b="1" i="0" u="none" strike="noStrike" cap="none" normalizeH="0" baseline="0" dirty="0" smtClean="0">
              <a:ln>
                <a:noFill/>
              </a:ln>
              <a:solidFill>
                <a:srgbClr val="0000FF"/>
              </a:solidFill>
              <a:effectLst/>
              <a:latin typeface="Arial" charset="0"/>
            </a:endParaRPr>
          </a:p>
        </p:txBody>
      </p:sp>
      <p:sp>
        <p:nvSpPr>
          <p:cNvPr id="12" name="TextBox 11"/>
          <p:cNvSpPr txBox="1"/>
          <p:nvPr/>
        </p:nvSpPr>
        <p:spPr>
          <a:xfrm>
            <a:off x="6904110" y="4793802"/>
            <a:ext cx="5201550" cy="1815882"/>
          </a:xfrm>
          <a:prstGeom prst="rect">
            <a:avLst/>
          </a:prstGeom>
          <a:solidFill>
            <a:schemeClr val="bg1"/>
          </a:solidFill>
        </p:spPr>
        <p:txBody>
          <a:bodyPr wrap="square" rtlCol="0">
            <a:spAutoFit/>
          </a:bodyPr>
          <a:lstStyle/>
          <a:p>
            <a:pPr marL="342900" indent="-342900">
              <a:buFont typeface="+mj-lt"/>
              <a:buAutoNum type="arabicParenR" startAt="5"/>
            </a:pPr>
            <a:r>
              <a:rPr lang="en-US" sz="1600" dirty="0" smtClean="0">
                <a:solidFill>
                  <a:srgbClr val="0000FF"/>
                </a:solidFill>
                <a:latin typeface="Times New Roman" panose="02020603050405020304" pitchFamily="18" charset="0"/>
                <a:cs typeface="Times New Roman" panose="02020603050405020304" pitchFamily="18" charset="0"/>
              </a:rPr>
              <a:t>Click the Common fragment section</a:t>
            </a:r>
          </a:p>
          <a:p>
            <a:pPr marL="342900" indent="-342900">
              <a:buAutoNum type="arabicParenR" startAt="5"/>
            </a:pPr>
            <a:r>
              <a:rPr lang="en-US" sz="1600" dirty="0" smtClean="0">
                <a:solidFill>
                  <a:srgbClr val="0000FF"/>
                </a:solidFill>
                <a:latin typeface="Times New Roman" panose="02020603050405020304" pitchFamily="18" charset="0"/>
                <a:cs typeface="Times New Roman" panose="02020603050405020304" pitchFamily="18" charset="0"/>
              </a:rPr>
              <a:t>Switch to Fragment mode</a:t>
            </a:r>
          </a:p>
          <a:p>
            <a:pPr marL="342900" indent="-342900">
              <a:buAutoNum type="arabicParenR" startAt="5"/>
            </a:pPr>
            <a:r>
              <a:rPr lang="en-US" sz="1600" dirty="0" smtClean="0">
                <a:solidFill>
                  <a:srgbClr val="0000FF"/>
                </a:solidFill>
                <a:latin typeface="Times New Roman" panose="02020603050405020304" pitchFamily="18" charset="0"/>
                <a:cs typeface="Times New Roman" panose="02020603050405020304" pitchFamily="18" charset="0"/>
              </a:rPr>
              <a:t>Click New button to create new type fragment</a:t>
            </a:r>
          </a:p>
          <a:p>
            <a:pPr marL="342900" indent="-342900">
              <a:buAutoNum type="arabicParenR" startAt="5"/>
            </a:pPr>
            <a:r>
              <a:rPr lang="en-US" sz="1600" dirty="0" smtClean="0">
                <a:solidFill>
                  <a:srgbClr val="0000FF"/>
                </a:solidFill>
                <a:latin typeface="Times New Roman" panose="02020603050405020304" pitchFamily="18" charset="0"/>
                <a:cs typeface="Times New Roman" panose="02020603050405020304" pitchFamily="18" charset="0"/>
              </a:rPr>
              <a:t>Select Enumeration type</a:t>
            </a:r>
          </a:p>
          <a:p>
            <a:pPr marL="342900" indent="-342900">
              <a:buAutoNum type="arabicParenR" startAt="5"/>
            </a:pPr>
            <a:r>
              <a:rPr lang="en-US" sz="1600" dirty="0" smtClean="0">
                <a:solidFill>
                  <a:srgbClr val="0000FF"/>
                </a:solidFill>
                <a:latin typeface="Times New Roman" panose="02020603050405020304" pitchFamily="18" charset="0"/>
                <a:cs typeface="Times New Roman" panose="02020603050405020304" pitchFamily="18" charset="0"/>
              </a:rPr>
              <a:t>Add name of the fragment (or leave it as it is)</a:t>
            </a:r>
          </a:p>
          <a:p>
            <a:pPr marL="342900" indent="-342900">
              <a:buAutoNum type="arabicParenR" startAt="5"/>
            </a:pPr>
            <a:r>
              <a:rPr lang="en-US" sz="1600" dirty="0" smtClean="0">
                <a:solidFill>
                  <a:srgbClr val="0000FF"/>
                </a:solidFill>
                <a:latin typeface="Times New Roman" panose="02020603050405020304" pitchFamily="18" charset="0"/>
                <a:cs typeface="Times New Roman" panose="02020603050405020304" pitchFamily="18" charset="0"/>
              </a:rPr>
              <a:t>Add single bond</a:t>
            </a:r>
          </a:p>
          <a:p>
            <a:pPr marL="342900" indent="-342900">
              <a:buAutoNum type="arabicParenR" startAt="5"/>
            </a:pPr>
            <a:r>
              <a:rPr lang="en-US" sz="1600" dirty="0" smtClean="0">
                <a:solidFill>
                  <a:srgbClr val="0000FF"/>
                </a:solidFill>
                <a:latin typeface="Times New Roman" panose="02020603050405020304" pitchFamily="18" charset="0"/>
                <a:cs typeface="Times New Roman" panose="02020603050405020304" pitchFamily="18" charset="0"/>
              </a:rPr>
              <a:t>Click to OK button</a:t>
            </a:r>
          </a:p>
        </p:txBody>
      </p:sp>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161" y="2078460"/>
            <a:ext cx="4164102" cy="2715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ounded Rectangular Callout 19"/>
          <p:cNvSpPr/>
          <p:nvPr/>
        </p:nvSpPr>
        <p:spPr bwMode="auto">
          <a:xfrm>
            <a:off x="6168405" y="3431583"/>
            <a:ext cx="371192" cy="434935"/>
          </a:xfrm>
          <a:prstGeom prst="wedgeRoundRectCallout">
            <a:avLst>
              <a:gd name="adj1" fmla="val -125340"/>
              <a:gd name="adj2" fmla="val -4745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8</a:t>
            </a:r>
            <a:endParaRPr kumimoji="0" lang="en-US" sz="2000" b="1" i="0" u="none" strike="noStrike" cap="none" normalizeH="0" baseline="0" dirty="0" smtClean="0">
              <a:ln>
                <a:noFill/>
              </a:ln>
              <a:solidFill>
                <a:srgbClr val="0000FF"/>
              </a:solidFill>
              <a:effectLst/>
              <a:latin typeface="Arial" charset="0"/>
            </a:endParaRPr>
          </a:p>
        </p:txBody>
      </p:sp>
      <p:sp>
        <p:nvSpPr>
          <p:cNvPr id="15" name="Rounded Rectangular Callout 14"/>
          <p:cNvSpPr/>
          <p:nvPr/>
        </p:nvSpPr>
        <p:spPr bwMode="auto">
          <a:xfrm>
            <a:off x="4718341" y="2506620"/>
            <a:ext cx="371192" cy="434935"/>
          </a:xfrm>
          <a:prstGeom prst="wedgeRoundRectCallout">
            <a:avLst>
              <a:gd name="adj1" fmla="val -105828"/>
              <a:gd name="adj2" fmla="val 4205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9</a:t>
            </a:r>
            <a:endParaRPr kumimoji="0" lang="en-US" sz="2000" b="1" i="0" u="none" strike="noStrike" cap="none" normalizeH="0" baseline="0" dirty="0" smtClean="0">
              <a:ln>
                <a:noFill/>
              </a:ln>
              <a:solidFill>
                <a:srgbClr val="0000FF"/>
              </a:solidFill>
              <a:effectLst/>
              <a:latin typeface="Arial" charset="0"/>
            </a:endParaRPr>
          </a:p>
        </p:txBody>
      </p:sp>
      <p:sp>
        <p:nvSpPr>
          <p:cNvPr id="16" name="Rounded Rectangular Callout 15"/>
          <p:cNvSpPr/>
          <p:nvPr/>
        </p:nvSpPr>
        <p:spPr bwMode="auto">
          <a:xfrm>
            <a:off x="7523406" y="2737318"/>
            <a:ext cx="589815" cy="442674"/>
          </a:xfrm>
          <a:prstGeom prst="wedgeRoundRectCallout">
            <a:avLst>
              <a:gd name="adj1" fmla="val -105828"/>
              <a:gd name="adj2" fmla="val 4205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10</a:t>
            </a:r>
            <a:endParaRPr kumimoji="0" lang="en-US" sz="2000" b="1" i="0" u="none" strike="noStrike" cap="none" normalizeH="0" baseline="0" dirty="0" smtClean="0">
              <a:ln>
                <a:noFill/>
              </a:ln>
              <a:solidFill>
                <a:srgbClr val="0000FF"/>
              </a:solidFill>
              <a:effectLst/>
              <a:latin typeface="Arial" charset="0"/>
            </a:endParaRPr>
          </a:p>
        </p:txBody>
      </p:sp>
      <p:sp>
        <p:nvSpPr>
          <p:cNvPr id="17" name="Rounded Rectangular Callout 16"/>
          <p:cNvSpPr/>
          <p:nvPr/>
        </p:nvSpPr>
        <p:spPr bwMode="auto">
          <a:xfrm>
            <a:off x="7269909" y="4076544"/>
            <a:ext cx="548404" cy="442674"/>
          </a:xfrm>
          <a:prstGeom prst="wedgeRoundRectCallout">
            <a:avLst>
              <a:gd name="adj1" fmla="val -80059"/>
              <a:gd name="adj2" fmla="val 5331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11</a:t>
            </a:r>
            <a:endParaRPr kumimoji="0" lang="en-US" sz="2000" b="1" i="0" u="none" strike="noStrike" cap="none" normalizeH="0" baseline="0" dirty="0" smtClean="0">
              <a:ln>
                <a:noFill/>
              </a:ln>
              <a:solidFill>
                <a:srgbClr val="0000FF"/>
              </a:solidFill>
              <a:effectLst/>
              <a:latin typeface="Arial" charset="0"/>
            </a:endParaRPr>
          </a:p>
        </p:txBody>
      </p:sp>
      <p:sp>
        <p:nvSpPr>
          <p:cNvPr id="18"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58</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129950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216" y="1573565"/>
            <a:ext cx="4598830" cy="1711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4767"/>
          <a:stretch/>
        </p:blipFill>
        <p:spPr bwMode="auto">
          <a:xfrm>
            <a:off x="550635" y="1287298"/>
            <a:ext cx="5841112" cy="4410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criteria for </a:t>
            </a:r>
            <a:r>
              <a:rPr lang="en-US" b="1" dirty="0" smtClean="0">
                <a:latin typeface="Times New Roman" panose="02020603050405020304" pitchFamily="18" charset="0"/>
                <a:cs typeface="Times New Roman" panose="02020603050405020304" pitchFamily="18" charset="0"/>
              </a:rPr>
              <a:t>searching (</a:t>
            </a:r>
            <a:r>
              <a:rPr lang="en-US" b="1" dirty="0" smtClean="0">
                <a:latin typeface="Times New Roman" panose="02020603050405020304" pitchFamily="18" charset="0"/>
                <a:cs typeface="Times New Roman" panose="02020603050405020304" pitchFamily="18" charset="0"/>
              </a:rPr>
              <a:t>3)</a:t>
            </a:r>
            <a:endParaRPr lang="en-US" b="1" dirty="0">
              <a:latin typeface="Times New Roman" panose="02020603050405020304" pitchFamily="18" charset="0"/>
              <a:cs typeface="Times New Roman" panose="02020603050405020304" pitchFamily="18"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FF0000"/>
                </a:solidFill>
              </a:rPr>
              <a:t>Example </a:t>
            </a:r>
            <a:r>
              <a:rPr lang="en-US" altLang="en-US" sz="2000" dirty="0">
                <a:solidFill>
                  <a:srgbClr val="FF0000"/>
                </a:solidFill>
              </a:rPr>
              <a:t>3</a:t>
            </a:r>
            <a:r>
              <a:rPr lang="en-US" altLang="en-US" sz="2000" dirty="0" smtClean="0">
                <a:solidFill>
                  <a:srgbClr val="FF0000"/>
                </a:solidFill>
              </a:rPr>
              <a:t> </a:t>
            </a:r>
            <a:r>
              <a:rPr lang="en-US" altLang="en-US" sz="2000" dirty="0" smtClean="0">
                <a:solidFill>
                  <a:srgbClr val="0000FF"/>
                </a:solidFill>
              </a:rPr>
              <a:t>– </a:t>
            </a:r>
            <a:r>
              <a:rPr lang="en-US" sz="2000" dirty="0"/>
              <a:t>illustration of </a:t>
            </a:r>
            <a:r>
              <a:rPr lang="en-US" sz="2000" u="sng" dirty="0" smtClean="0"/>
              <a:t>enumeration </a:t>
            </a:r>
            <a:r>
              <a:rPr lang="en-US" sz="2000" u="sng" dirty="0"/>
              <a:t>type </a:t>
            </a:r>
            <a:r>
              <a:rPr lang="en-US" sz="2000" dirty="0"/>
              <a:t>fragment for </a:t>
            </a:r>
            <a:r>
              <a:rPr lang="en-US" sz="2000" dirty="0" smtClean="0"/>
              <a:t>searching of metabolites</a:t>
            </a:r>
            <a:endParaRPr lang="en-US" sz="2000" dirty="0"/>
          </a:p>
        </p:txBody>
      </p:sp>
      <p:sp>
        <p:nvSpPr>
          <p:cNvPr id="14" name="Rounded Rectangular Callout 13"/>
          <p:cNvSpPr/>
          <p:nvPr/>
        </p:nvSpPr>
        <p:spPr bwMode="auto">
          <a:xfrm>
            <a:off x="5863365" y="1065960"/>
            <a:ext cx="591756" cy="442674"/>
          </a:xfrm>
          <a:prstGeom prst="wedgeRoundRectCallout">
            <a:avLst>
              <a:gd name="adj1" fmla="val -67047"/>
              <a:gd name="adj2" fmla="val 6903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18</a:t>
            </a:r>
            <a:endParaRPr kumimoji="0" lang="en-US" sz="2000" b="1" i="0" u="none" strike="noStrike" cap="none" normalizeH="0" baseline="0" dirty="0" smtClean="0">
              <a:ln>
                <a:noFill/>
              </a:ln>
              <a:solidFill>
                <a:srgbClr val="0000FF"/>
              </a:solidFill>
              <a:effectLst/>
              <a:latin typeface="Arial" charset="0"/>
            </a:endParaRPr>
          </a:p>
        </p:txBody>
      </p:sp>
      <p:sp>
        <p:nvSpPr>
          <p:cNvPr id="19" name="Rounded Rectangular Callout 18"/>
          <p:cNvSpPr/>
          <p:nvPr/>
        </p:nvSpPr>
        <p:spPr bwMode="auto">
          <a:xfrm>
            <a:off x="102081" y="3172253"/>
            <a:ext cx="529686" cy="442674"/>
          </a:xfrm>
          <a:prstGeom prst="wedgeRoundRectCallout">
            <a:avLst>
              <a:gd name="adj1" fmla="val 123042"/>
              <a:gd name="adj2" fmla="val 24786"/>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12</a:t>
            </a:r>
            <a:endParaRPr kumimoji="0" lang="en-US" sz="2000" b="1" i="0" u="none" strike="noStrike" cap="none" normalizeH="0" baseline="0" dirty="0" smtClean="0">
              <a:ln>
                <a:noFill/>
              </a:ln>
              <a:solidFill>
                <a:srgbClr val="0000FF"/>
              </a:solidFill>
              <a:effectLst/>
              <a:latin typeface="Arial" charset="0"/>
            </a:endParaRPr>
          </a:p>
        </p:txBody>
      </p:sp>
      <p:sp>
        <p:nvSpPr>
          <p:cNvPr id="12" name="TextBox 11"/>
          <p:cNvSpPr txBox="1"/>
          <p:nvPr/>
        </p:nvSpPr>
        <p:spPr>
          <a:xfrm>
            <a:off x="5522615" y="3799443"/>
            <a:ext cx="6473228" cy="3046988"/>
          </a:xfrm>
          <a:prstGeom prst="rect">
            <a:avLst/>
          </a:prstGeom>
          <a:solidFill>
            <a:schemeClr val="bg1"/>
          </a:solidFill>
        </p:spPr>
        <p:txBody>
          <a:bodyPr wrap="square" rtlCol="0">
            <a:spAutoFit/>
          </a:bodyPr>
          <a:lstStyle/>
          <a:p>
            <a:pPr marL="342900" indent="-342900">
              <a:buFont typeface="+mj-lt"/>
              <a:buAutoNum type="arabicParenR" startAt="12"/>
            </a:pPr>
            <a:r>
              <a:rPr lang="en-US" sz="1600" dirty="0" smtClean="0">
                <a:solidFill>
                  <a:srgbClr val="0000FF"/>
                </a:solidFill>
                <a:latin typeface="Times New Roman" panose="02020603050405020304" pitchFamily="18" charset="0"/>
                <a:cs typeface="Times New Roman" panose="02020603050405020304" pitchFamily="18" charset="0"/>
              </a:rPr>
              <a:t>Enumeration type fragment appears in the library</a:t>
            </a:r>
          </a:p>
          <a:p>
            <a:pPr marL="342900" indent="-342900">
              <a:buFont typeface="+mj-lt"/>
              <a:buAutoNum type="arabicParenR" startAt="12"/>
            </a:pPr>
            <a:r>
              <a:rPr lang="en-US" sz="1600" dirty="0">
                <a:solidFill>
                  <a:srgbClr val="0000FF"/>
                </a:solidFill>
                <a:latin typeface="Times New Roman" panose="02020603050405020304" pitchFamily="18" charset="0"/>
                <a:cs typeface="Times New Roman" panose="02020603050405020304" pitchFamily="18" charset="0"/>
              </a:rPr>
              <a:t>Click on the button C to display all Carbon atoms in the scaffold</a:t>
            </a:r>
          </a:p>
          <a:p>
            <a:pPr marL="342900" indent="-342900">
              <a:buFont typeface="+mj-lt"/>
              <a:buAutoNum type="arabicParenR" startAt="12"/>
            </a:pPr>
            <a:r>
              <a:rPr lang="en-US" sz="1600" dirty="0" smtClean="0">
                <a:solidFill>
                  <a:srgbClr val="0000FF"/>
                </a:solidFill>
                <a:latin typeface="Times New Roman" panose="02020603050405020304" pitchFamily="18" charset="0"/>
                <a:cs typeface="Times New Roman" panose="02020603050405020304" pitchFamily="18" charset="0"/>
              </a:rPr>
              <a:t>Take the double bond</a:t>
            </a:r>
          </a:p>
          <a:p>
            <a:pPr marL="342900" indent="-342900">
              <a:buFont typeface="+mj-lt"/>
              <a:buAutoNum type="arabicParenR" startAt="12"/>
            </a:pPr>
            <a:r>
              <a:rPr lang="en-US" sz="1600" dirty="0" smtClean="0">
                <a:solidFill>
                  <a:srgbClr val="0000FF"/>
                </a:solidFill>
                <a:latin typeface="Times New Roman" panose="02020603050405020304" pitchFamily="18" charset="0"/>
                <a:cs typeface="Times New Roman" panose="02020603050405020304" pitchFamily="18" charset="0"/>
              </a:rPr>
              <a:t>Hold and drag on the blank space to </a:t>
            </a:r>
            <a:r>
              <a:rPr lang="en-US" sz="1600" dirty="0">
                <a:solidFill>
                  <a:srgbClr val="0000FF"/>
                </a:solidFill>
                <a:latin typeface="Times New Roman" panose="02020603050405020304" pitchFamily="18" charset="0"/>
                <a:cs typeface="Times New Roman" panose="02020603050405020304" pitchFamily="18" charset="0"/>
              </a:rPr>
              <a:t>drawn it </a:t>
            </a:r>
            <a:endParaRPr lang="en-US" sz="1600" dirty="0" smtClean="0">
              <a:solidFill>
                <a:srgbClr val="0000FF"/>
              </a:solidFill>
              <a:latin typeface="Times New Roman" panose="02020603050405020304" pitchFamily="18" charset="0"/>
              <a:cs typeface="Times New Roman" panose="02020603050405020304" pitchFamily="18" charset="0"/>
            </a:endParaRPr>
          </a:p>
          <a:p>
            <a:pPr marL="342900" indent="-342900">
              <a:buFont typeface="+mj-lt"/>
              <a:buAutoNum type="arabicParenR" startAt="12"/>
            </a:pPr>
            <a:r>
              <a:rPr lang="en-US" sz="1600" dirty="0" smtClean="0">
                <a:solidFill>
                  <a:srgbClr val="0000FF"/>
                </a:solidFill>
                <a:latin typeface="Times New Roman" panose="02020603050405020304" pitchFamily="18" charset="0"/>
                <a:cs typeface="Times New Roman" panose="02020603050405020304" pitchFamily="18" charset="0"/>
              </a:rPr>
              <a:t>Take the O-atom by clicking on the button</a:t>
            </a:r>
          </a:p>
          <a:p>
            <a:pPr marL="342900" indent="-342900">
              <a:buFont typeface="+mj-lt"/>
              <a:buAutoNum type="arabicParenR" startAt="12"/>
            </a:pPr>
            <a:r>
              <a:rPr lang="en-US" sz="1600" dirty="0" smtClean="0">
                <a:solidFill>
                  <a:srgbClr val="0000FF"/>
                </a:solidFill>
                <a:latin typeface="Times New Roman" panose="02020603050405020304" pitchFamily="18" charset="0"/>
                <a:cs typeface="Times New Roman" panose="02020603050405020304" pitchFamily="18" charset="0"/>
              </a:rPr>
              <a:t>Put the O-atom at the end of the double bond</a:t>
            </a:r>
          </a:p>
          <a:p>
            <a:pPr marL="342900" indent="-342900">
              <a:buFont typeface="+mj-lt"/>
              <a:buAutoNum type="arabicParenR" startAt="12"/>
            </a:pPr>
            <a:r>
              <a:rPr lang="en-US" sz="1600" dirty="0" smtClean="0">
                <a:solidFill>
                  <a:srgbClr val="0000FF"/>
                </a:solidFill>
                <a:latin typeface="Times New Roman" panose="02020603050405020304" pitchFamily="18" charset="0"/>
                <a:cs typeface="Times New Roman" panose="02020603050405020304" pitchFamily="18" charset="0"/>
              </a:rPr>
              <a:t>Click on the button for the definition of explicit hydrogen</a:t>
            </a:r>
          </a:p>
          <a:p>
            <a:pPr marL="342900" indent="-342900">
              <a:buFont typeface="+mj-lt"/>
              <a:buAutoNum type="arabicParenR" startAt="12"/>
            </a:pPr>
            <a:r>
              <a:rPr lang="en-US" sz="1600" dirty="0" smtClean="0">
                <a:solidFill>
                  <a:srgbClr val="0000FF"/>
                </a:solidFill>
                <a:latin typeface="Times New Roman" panose="02020603050405020304" pitchFamily="18" charset="0"/>
                <a:cs typeface="Times New Roman" panose="02020603050405020304" pitchFamily="18" charset="0"/>
              </a:rPr>
              <a:t>Click over the C-atom to make one of the free atom explicit hydrogen</a:t>
            </a:r>
          </a:p>
          <a:p>
            <a:pPr marL="342900" indent="-342900">
              <a:buFont typeface="+mj-lt"/>
              <a:buAutoNum type="arabicParenR" startAt="12"/>
            </a:pPr>
            <a:r>
              <a:rPr lang="en-US" sz="1600" dirty="0" smtClean="0">
                <a:solidFill>
                  <a:srgbClr val="0000FF"/>
                </a:solidFill>
                <a:latin typeface="Times New Roman" panose="02020603050405020304" pitchFamily="18" charset="0"/>
                <a:cs typeface="Times New Roman" panose="02020603050405020304" pitchFamily="18" charset="0"/>
              </a:rPr>
              <a:t>Click over the name of the fragment</a:t>
            </a:r>
          </a:p>
          <a:p>
            <a:pPr marL="342900" indent="-342900">
              <a:buFont typeface="+mj-lt"/>
              <a:buAutoNum type="arabicParenR" startAt="12"/>
            </a:pPr>
            <a:r>
              <a:rPr lang="en-US" sz="1600" dirty="0" smtClean="0">
                <a:solidFill>
                  <a:srgbClr val="0000FF"/>
                </a:solidFill>
                <a:latin typeface="Times New Roman" panose="02020603050405020304" pitchFamily="18" charset="0"/>
                <a:cs typeface="Times New Roman" panose="02020603050405020304" pitchFamily="18" charset="0"/>
              </a:rPr>
              <a:t>Click on </a:t>
            </a:r>
            <a:r>
              <a:rPr lang="en-US" sz="1600" b="1" dirty="0" err="1" smtClean="0">
                <a:solidFill>
                  <a:srgbClr val="0000FF"/>
                </a:solidFill>
                <a:latin typeface="Times New Roman" panose="02020603050405020304" pitchFamily="18" charset="0"/>
                <a:cs typeface="Times New Roman" panose="02020603050405020304" pitchFamily="18" charset="0"/>
              </a:rPr>
              <a:t>Fval</a:t>
            </a:r>
            <a:r>
              <a:rPr lang="en-US" sz="1600" dirty="0" smtClean="0">
                <a:solidFill>
                  <a:srgbClr val="0000FF"/>
                </a:solidFill>
                <a:latin typeface="Times New Roman" panose="02020603050405020304" pitchFamily="18" charset="0"/>
                <a:cs typeface="Times New Roman" panose="02020603050405020304" pitchFamily="18" charset="0"/>
              </a:rPr>
              <a:t> button</a:t>
            </a:r>
          </a:p>
          <a:p>
            <a:pPr marL="342900" indent="-342900">
              <a:buFont typeface="+mj-lt"/>
              <a:buAutoNum type="arabicParenR" startAt="12"/>
            </a:pPr>
            <a:r>
              <a:rPr lang="en-US" sz="1600" dirty="0" smtClean="0">
                <a:solidFill>
                  <a:srgbClr val="0000FF"/>
                </a:solidFill>
                <a:latin typeface="Times New Roman" panose="02020603050405020304" pitchFamily="18" charset="0"/>
                <a:cs typeface="Times New Roman" panose="02020603050405020304" pitchFamily="18" charset="0"/>
              </a:rPr>
              <a:t>Right-click on C atom and select Single bond</a:t>
            </a:r>
          </a:p>
          <a:p>
            <a:pPr marL="342900" indent="-342900">
              <a:buFont typeface="+mj-lt"/>
              <a:buAutoNum type="arabicParenR" startAt="12"/>
            </a:pPr>
            <a:r>
              <a:rPr lang="en-US" sz="1600" dirty="0" smtClean="0">
                <a:solidFill>
                  <a:srgbClr val="0000FF"/>
                </a:solidFill>
                <a:latin typeface="Times New Roman" panose="02020603050405020304" pitchFamily="18" charset="0"/>
                <a:cs typeface="Times New Roman" panose="02020603050405020304" pitchFamily="18" charset="0"/>
              </a:rPr>
              <a:t>Perform right click and select Add </a:t>
            </a:r>
            <a:r>
              <a:rPr lang="en-US" sz="1600" dirty="0" err="1" smtClean="0">
                <a:solidFill>
                  <a:srgbClr val="0000FF"/>
                </a:solidFill>
                <a:latin typeface="Times New Roman" panose="02020603050405020304" pitchFamily="18" charset="0"/>
                <a:cs typeface="Times New Roman" panose="02020603050405020304" pitchFamily="18" charset="0"/>
              </a:rPr>
              <a:t>Struc</a:t>
            </a:r>
            <a:endParaRPr lang="en-US" sz="1600" dirty="0" smtClean="0">
              <a:solidFill>
                <a:srgbClr val="0000FF"/>
              </a:solidFill>
              <a:latin typeface="Times New Roman" panose="02020603050405020304" pitchFamily="18" charset="0"/>
              <a:cs typeface="Times New Roman" panose="02020603050405020304" pitchFamily="18" charset="0"/>
            </a:endParaRPr>
          </a:p>
        </p:txBody>
      </p:sp>
      <p:sp>
        <p:nvSpPr>
          <p:cNvPr id="15" name="Rounded Rectangular Callout 14"/>
          <p:cNvSpPr/>
          <p:nvPr/>
        </p:nvSpPr>
        <p:spPr bwMode="auto">
          <a:xfrm>
            <a:off x="3586658" y="1126591"/>
            <a:ext cx="605096" cy="442674"/>
          </a:xfrm>
          <a:prstGeom prst="wedgeRoundRectCallout">
            <a:avLst>
              <a:gd name="adj1" fmla="val -81889"/>
              <a:gd name="adj2" fmla="val 54321"/>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16</a:t>
            </a:r>
            <a:endParaRPr kumimoji="0" lang="en-US" sz="2000" b="1" i="0" u="none" strike="noStrike" cap="none" normalizeH="0" baseline="0" dirty="0" smtClean="0">
              <a:ln>
                <a:noFill/>
              </a:ln>
              <a:solidFill>
                <a:srgbClr val="0000FF"/>
              </a:solidFill>
              <a:effectLst/>
              <a:latin typeface="Arial" charset="0"/>
            </a:endParaRPr>
          </a:p>
        </p:txBody>
      </p:sp>
      <p:sp>
        <p:nvSpPr>
          <p:cNvPr id="18" name="Rounded Rectangular Callout 17"/>
          <p:cNvSpPr/>
          <p:nvPr/>
        </p:nvSpPr>
        <p:spPr bwMode="auto">
          <a:xfrm>
            <a:off x="4041606" y="2283423"/>
            <a:ext cx="605096" cy="442674"/>
          </a:xfrm>
          <a:prstGeom prst="wedgeRoundRectCallout">
            <a:avLst>
              <a:gd name="adj1" fmla="val -29522"/>
              <a:gd name="adj2" fmla="val 148399"/>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17</a:t>
            </a:r>
            <a:endParaRPr kumimoji="0" lang="en-US" sz="2000" b="1" i="0" u="none" strike="noStrike" cap="none" normalizeH="0" baseline="0" dirty="0" smtClean="0">
              <a:ln>
                <a:noFill/>
              </a:ln>
              <a:solidFill>
                <a:srgbClr val="0000FF"/>
              </a:solidFill>
              <a:effectLst/>
              <a:latin typeface="Arial" charset="0"/>
            </a:endParaRPr>
          </a:p>
        </p:txBody>
      </p:sp>
      <p:sp>
        <p:nvSpPr>
          <p:cNvPr id="21" name="Rounded Rectangular Callout 20"/>
          <p:cNvSpPr/>
          <p:nvPr/>
        </p:nvSpPr>
        <p:spPr bwMode="auto">
          <a:xfrm>
            <a:off x="4488115" y="3649050"/>
            <a:ext cx="605096" cy="442674"/>
          </a:xfrm>
          <a:prstGeom prst="wedgeRoundRectCallout">
            <a:avLst>
              <a:gd name="adj1" fmla="val -65431"/>
              <a:gd name="adj2" fmla="val -70435"/>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19</a:t>
            </a:r>
            <a:endParaRPr kumimoji="0" lang="en-US" sz="2000" b="1" i="0" u="none" strike="noStrike" cap="none" normalizeH="0" baseline="0" dirty="0" smtClean="0">
              <a:ln>
                <a:noFill/>
              </a:ln>
              <a:solidFill>
                <a:srgbClr val="0000FF"/>
              </a:solidFill>
              <a:effectLst/>
              <a:latin typeface="Arial" charset="0"/>
            </a:endParaRPr>
          </a:p>
        </p:txBody>
      </p:sp>
      <p:sp>
        <p:nvSpPr>
          <p:cNvPr id="22" name="Rounded Rectangular Callout 21"/>
          <p:cNvSpPr/>
          <p:nvPr/>
        </p:nvSpPr>
        <p:spPr bwMode="auto">
          <a:xfrm>
            <a:off x="2332253" y="1889585"/>
            <a:ext cx="664444" cy="442674"/>
          </a:xfrm>
          <a:prstGeom prst="wedgeRoundRectCallout">
            <a:avLst>
              <a:gd name="adj1" fmla="val 38798"/>
              <a:gd name="adj2" fmla="val -95151"/>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14</a:t>
            </a:r>
            <a:endParaRPr kumimoji="0" lang="en-US" sz="2000" b="1" i="0" u="none" strike="noStrike" cap="none" normalizeH="0" baseline="0" dirty="0" smtClean="0">
              <a:ln>
                <a:noFill/>
              </a:ln>
              <a:solidFill>
                <a:srgbClr val="0000FF"/>
              </a:solidFill>
              <a:effectLst/>
              <a:latin typeface="Arial" charset="0"/>
            </a:endParaRPr>
          </a:p>
        </p:txBody>
      </p:sp>
      <p:sp>
        <p:nvSpPr>
          <p:cNvPr id="24" name="Rounded Rectangular Callout 23"/>
          <p:cNvSpPr/>
          <p:nvPr/>
        </p:nvSpPr>
        <p:spPr bwMode="auto">
          <a:xfrm>
            <a:off x="4531873" y="2758062"/>
            <a:ext cx="605096" cy="442674"/>
          </a:xfrm>
          <a:prstGeom prst="wedgeRoundRectCallout">
            <a:avLst>
              <a:gd name="adj1" fmla="val -95355"/>
              <a:gd name="adj2" fmla="val 70682"/>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15</a:t>
            </a:r>
            <a:endParaRPr kumimoji="0" lang="en-US" sz="2000" b="1" i="0" u="none" strike="noStrike" cap="none" normalizeH="0" baseline="0" dirty="0" smtClean="0">
              <a:ln>
                <a:noFill/>
              </a:ln>
              <a:solidFill>
                <a:srgbClr val="0000FF"/>
              </a:solidFill>
              <a:effectLst/>
              <a:latin typeface="Arial" charset="0"/>
            </a:endParaRPr>
          </a:p>
        </p:txBody>
      </p:sp>
      <p:sp>
        <p:nvSpPr>
          <p:cNvPr id="25" name="Rounded Rectangular Callout 24"/>
          <p:cNvSpPr/>
          <p:nvPr/>
        </p:nvSpPr>
        <p:spPr bwMode="auto">
          <a:xfrm>
            <a:off x="1633255" y="1130891"/>
            <a:ext cx="605096" cy="442674"/>
          </a:xfrm>
          <a:prstGeom prst="wedgeRoundRectCallout">
            <a:avLst>
              <a:gd name="adj1" fmla="val -95355"/>
              <a:gd name="adj2" fmla="val 56366"/>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13</a:t>
            </a:r>
            <a:endParaRPr kumimoji="0" lang="en-US" sz="2000" b="1" i="0" u="none" strike="noStrike" cap="none" normalizeH="0" baseline="0" dirty="0" smtClean="0">
              <a:ln>
                <a:noFill/>
              </a:ln>
              <a:solidFill>
                <a:srgbClr val="0000FF"/>
              </a:solidFill>
              <a:effectLst/>
              <a:latin typeface="Arial" charset="0"/>
            </a:endParaRPr>
          </a:p>
        </p:txBody>
      </p:sp>
      <p:sp>
        <p:nvSpPr>
          <p:cNvPr id="26" name="Rounded Rectangular Callout 25"/>
          <p:cNvSpPr/>
          <p:nvPr/>
        </p:nvSpPr>
        <p:spPr bwMode="auto">
          <a:xfrm>
            <a:off x="6264997" y="3176123"/>
            <a:ext cx="605096" cy="442674"/>
          </a:xfrm>
          <a:prstGeom prst="wedgeRoundRectCallout">
            <a:avLst>
              <a:gd name="adj1" fmla="val 75212"/>
              <a:gd name="adj2" fmla="val -70435"/>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20</a:t>
            </a:r>
            <a:endParaRPr kumimoji="0" lang="en-US" sz="2000" b="1" i="0" u="none" strike="noStrike" cap="none" normalizeH="0" baseline="0" dirty="0" smtClean="0">
              <a:ln>
                <a:noFill/>
              </a:ln>
              <a:solidFill>
                <a:srgbClr val="0000FF"/>
              </a:solidFill>
              <a:effectLst/>
              <a:latin typeface="Arial" charset="0"/>
            </a:endParaRPr>
          </a:p>
        </p:txBody>
      </p:sp>
      <p:sp>
        <p:nvSpPr>
          <p:cNvPr id="27" name="Rounded Rectangular Callout 26"/>
          <p:cNvSpPr/>
          <p:nvPr/>
        </p:nvSpPr>
        <p:spPr bwMode="auto">
          <a:xfrm>
            <a:off x="8456681" y="1130891"/>
            <a:ext cx="605096" cy="442674"/>
          </a:xfrm>
          <a:prstGeom prst="wedgeRoundRectCallout">
            <a:avLst>
              <a:gd name="adj1" fmla="val -68423"/>
              <a:gd name="adj2" fmla="val 103405"/>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21</a:t>
            </a:r>
            <a:endParaRPr kumimoji="0" lang="en-US" sz="2000" b="1" i="0" u="none" strike="noStrike" cap="none" normalizeH="0" baseline="0" dirty="0" smtClean="0">
              <a:ln>
                <a:noFill/>
              </a:ln>
              <a:solidFill>
                <a:srgbClr val="0000FF"/>
              </a:solidFill>
              <a:effectLst/>
              <a:latin typeface="Arial" charset="0"/>
            </a:endParaRPr>
          </a:p>
        </p:txBody>
      </p:sp>
      <p:sp>
        <p:nvSpPr>
          <p:cNvPr id="28" name="Rounded Rectangular Callout 27"/>
          <p:cNvSpPr/>
          <p:nvPr/>
        </p:nvSpPr>
        <p:spPr bwMode="auto">
          <a:xfrm>
            <a:off x="10039529" y="2062086"/>
            <a:ext cx="605096" cy="442674"/>
          </a:xfrm>
          <a:prstGeom prst="wedgeRoundRectCallout">
            <a:avLst>
              <a:gd name="adj1" fmla="val -68423"/>
              <a:gd name="adj2" fmla="val 103405"/>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22</a:t>
            </a:r>
            <a:endParaRPr kumimoji="0" lang="en-US" sz="2000" b="1" i="0" u="none" strike="noStrike" cap="none" normalizeH="0" baseline="0" dirty="0" smtClean="0">
              <a:ln>
                <a:noFill/>
              </a:ln>
              <a:solidFill>
                <a:srgbClr val="0000FF"/>
              </a:solidFill>
              <a:effectLst/>
              <a:latin typeface="Arial" charset="0"/>
            </a:endParaRPr>
          </a:p>
        </p:txBody>
      </p:sp>
      <p:pic>
        <p:nvPicPr>
          <p:cNvPr id="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0207" y="2979399"/>
            <a:ext cx="1161995" cy="687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ounded Rectangular Callout 29"/>
          <p:cNvSpPr/>
          <p:nvPr/>
        </p:nvSpPr>
        <p:spPr bwMode="auto">
          <a:xfrm>
            <a:off x="8062791" y="2426572"/>
            <a:ext cx="605096" cy="442674"/>
          </a:xfrm>
          <a:prstGeom prst="wedgeRoundRectCallout">
            <a:avLst>
              <a:gd name="adj1" fmla="val -68423"/>
              <a:gd name="adj2" fmla="val 103405"/>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23</a:t>
            </a:r>
            <a:endParaRPr kumimoji="0" lang="en-US" sz="2000" b="1" i="0" u="none" strike="noStrike" cap="none" normalizeH="0" baseline="0" dirty="0" smtClean="0">
              <a:ln>
                <a:noFill/>
              </a:ln>
              <a:solidFill>
                <a:srgbClr val="0000FF"/>
              </a:solidFill>
              <a:effectLst/>
              <a:latin typeface="Arial" charset="0"/>
            </a:endParaRPr>
          </a:p>
        </p:txBody>
      </p:sp>
      <p:sp>
        <p:nvSpPr>
          <p:cNvPr id="31"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59</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1379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1200152" y="53633"/>
            <a:ext cx="9696449"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63500" algn="ctr">
              <a:spcBef>
                <a:spcPct val="20000"/>
              </a:spcBef>
              <a:buFontTx/>
              <a:buNone/>
              <a:defRPr sz="2800" b="1">
                <a:solidFill>
                  <a:srgbClr val="0070C0"/>
                </a:solidFill>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GB" altLang="en-US" dirty="0"/>
              <a:t>Basic functionalities of 2D </a:t>
            </a:r>
            <a:r>
              <a:rPr lang="en-GB" altLang="en-US" dirty="0" smtClean="0"/>
              <a:t>Editor</a:t>
            </a:r>
          </a:p>
          <a:p>
            <a:r>
              <a:rPr lang="en-GB" altLang="en-US" i="1" dirty="0" smtClean="0"/>
              <a:t>Refreshment</a:t>
            </a:r>
            <a:r>
              <a:rPr lang="en-GB" altLang="en-US" dirty="0" smtClean="0"/>
              <a:t> </a:t>
            </a:r>
            <a:endParaRPr lang="en-GB" altLang="en-US" dirty="0"/>
          </a:p>
        </p:txBody>
      </p:sp>
      <p:sp>
        <p:nvSpPr>
          <p:cNvPr id="2" name="TextBox 1"/>
          <p:cNvSpPr txBox="1"/>
          <p:nvPr/>
        </p:nvSpPr>
        <p:spPr>
          <a:xfrm>
            <a:off x="527381" y="1340768"/>
            <a:ext cx="11521280" cy="409342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2D editor allows to draw:</a:t>
            </a:r>
          </a:p>
          <a:p>
            <a:pPr marL="800100" lvl="1" indent="-342900">
              <a:lnSpc>
                <a:spcPct val="150000"/>
              </a:lnSpc>
              <a:buFont typeface="Arial" panose="020B0604020202020204" pitchFamily="34" charset="0"/>
              <a:buChar char="•"/>
            </a:pPr>
            <a:r>
              <a:rPr lang="en-US"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Discrete structures (with defined SMILES)</a:t>
            </a:r>
          </a:p>
          <a:p>
            <a:pPr marL="800100" lvl="1" indent="-342900">
              <a:lnSpc>
                <a:spcPct val="150000"/>
              </a:lnSpc>
              <a:buFont typeface="Arial" panose="020B0604020202020204" pitchFamily="34" charset="0"/>
              <a:buChar char="•"/>
            </a:pPr>
            <a:r>
              <a:rPr lang="en-US"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Dissociating chemicals (e.g. salts)</a:t>
            </a:r>
          </a:p>
          <a:p>
            <a:pPr marL="800100" lvl="1" indent="-342900">
              <a:lnSpc>
                <a:spcPct val="150000"/>
              </a:lnSpc>
              <a:buFont typeface="Arial" panose="020B0604020202020204" pitchFamily="34" charset="0"/>
              <a:buChar char="•"/>
            </a:pPr>
            <a:r>
              <a:rPr lang="en-US"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Chemicals with stereo information (e.g. plain up, plain down bonds)</a:t>
            </a:r>
          </a:p>
          <a:p>
            <a:pPr marL="800100" lvl="1" indent="-342900">
              <a:lnSpc>
                <a:spcPct val="150000"/>
              </a:lnSpc>
              <a:buFont typeface="Arial" panose="020B0604020202020204" pitchFamily="34" charset="0"/>
              <a:buChar char="•"/>
            </a:pPr>
            <a:r>
              <a:rPr lang="en-US"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Mixtures</a:t>
            </a:r>
          </a:p>
          <a:p>
            <a:pPr marL="800100" lvl="1" indent="-342900">
              <a:lnSpc>
                <a:spcPct val="150000"/>
              </a:lnSpc>
              <a:buFont typeface="Arial" panose="020B0604020202020204" pitchFamily="34" charset="0"/>
              <a:buChar char="•"/>
            </a:pPr>
            <a:r>
              <a:rPr lang="en-US"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Mark atoms with radiolabeled isotope (e.g. C14)</a:t>
            </a:r>
            <a:endParaRPr lang="en-US" sz="2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a:p>
            <a:pPr marL="800100" lvl="1" indent="-342900">
              <a:buFont typeface="Arial" panose="020B0604020202020204" pitchFamily="34" charset="0"/>
              <a:buChar char="•"/>
            </a:pPr>
            <a:endParaRPr lang="en-US"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a:p>
            <a:pPr marL="800100" lvl="1" indent="-342900">
              <a:buFont typeface="Arial" panose="020B0604020202020204" pitchFamily="34" charset="0"/>
              <a:buChar char="•"/>
            </a:pPr>
            <a:endParaRPr lang="en-US"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a:p>
            <a:pPr marL="800100" lvl="1" indent="-342900">
              <a:buFont typeface="Arial" panose="020B0604020202020204" pitchFamily="34" charset="0"/>
              <a:buChar char="•"/>
            </a:pPr>
            <a:endParaRPr lang="en-US"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a:p>
            <a:pPr marL="342900" indent="-342900">
              <a:buFont typeface="Arial" panose="020B0604020202020204" pitchFamily="34" charset="0"/>
              <a:buChar char="•"/>
            </a:pPr>
            <a:endParaRPr lang="en-US" sz="2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4" name="Straight Connector 3"/>
          <p:cNvCxnSpPr/>
          <p:nvPr/>
        </p:nvCxnSpPr>
        <p:spPr>
          <a:xfrm>
            <a:off x="9053" y="1093918"/>
            <a:ext cx="12048661"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spcBef>
                  <a:spcPct val="0"/>
                </a:spcBef>
                <a:buFontTx/>
                <a:buNone/>
              </a:pPr>
              <a:t>6</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0828589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561" y="976610"/>
            <a:ext cx="5735355" cy="4112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21184"/>
          <a:stretch/>
        </p:blipFill>
        <p:spPr bwMode="auto">
          <a:xfrm>
            <a:off x="433781" y="1189247"/>
            <a:ext cx="5052619" cy="3617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criteria for </a:t>
            </a:r>
            <a:r>
              <a:rPr lang="en-US" b="1" dirty="0" smtClean="0">
                <a:latin typeface="Times New Roman" panose="02020603050405020304" pitchFamily="18" charset="0"/>
                <a:cs typeface="Times New Roman" panose="02020603050405020304" pitchFamily="18" charset="0"/>
              </a:rPr>
              <a:t>searching (</a:t>
            </a:r>
            <a:r>
              <a:rPr lang="en-US" b="1" dirty="0" smtClean="0">
                <a:latin typeface="Times New Roman" panose="02020603050405020304" pitchFamily="18" charset="0"/>
                <a:cs typeface="Times New Roman" panose="02020603050405020304" pitchFamily="18" charset="0"/>
              </a:rPr>
              <a:t>4)</a:t>
            </a:r>
            <a:endParaRPr lang="en-US" b="1" dirty="0">
              <a:latin typeface="Times New Roman" panose="02020603050405020304" pitchFamily="18" charset="0"/>
              <a:cs typeface="Times New Roman" panose="02020603050405020304" pitchFamily="18"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FF0000"/>
                </a:solidFill>
              </a:rPr>
              <a:t>Example </a:t>
            </a:r>
            <a:r>
              <a:rPr lang="en-US" altLang="en-US" sz="2000" dirty="0">
                <a:solidFill>
                  <a:srgbClr val="FF0000"/>
                </a:solidFill>
              </a:rPr>
              <a:t>3</a:t>
            </a:r>
            <a:r>
              <a:rPr lang="en-US" altLang="en-US" sz="2000" dirty="0" smtClean="0">
                <a:solidFill>
                  <a:srgbClr val="FF0000"/>
                </a:solidFill>
              </a:rPr>
              <a:t> </a:t>
            </a:r>
            <a:r>
              <a:rPr lang="en-US" altLang="en-US" sz="2000" dirty="0" smtClean="0">
                <a:solidFill>
                  <a:srgbClr val="0000FF"/>
                </a:solidFill>
              </a:rPr>
              <a:t>– </a:t>
            </a:r>
            <a:r>
              <a:rPr lang="en-US" sz="2000" dirty="0"/>
              <a:t>illustration of </a:t>
            </a:r>
            <a:r>
              <a:rPr lang="en-US" sz="2000" u="sng" dirty="0" smtClean="0"/>
              <a:t>enumeration </a:t>
            </a:r>
            <a:r>
              <a:rPr lang="en-US" sz="2000" u="sng" dirty="0"/>
              <a:t>type </a:t>
            </a:r>
            <a:r>
              <a:rPr lang="en-US" sz="2000" dirty="0"/>
              <a:t>fragment for </a:t>
            </a:r>
            <a:r>
              <a:rPr lang="en-US" sz="2000" dirty="0" smtClean="0"/>
              <a:t>searching of metabolites</a:t>
            </a:r>
            <a:endParaRPr lang="en-US" sz="2000" dirty="0"/>
          </a:p>
        </p:txBody>
      </p:sp>
      <p:sp>
        <p:nvSpPr>
          <p:cNvPr id="19" name="Rounded Rectangular Callout 18"/>
          <p:cNvSpPr/>
          <p:nvPr/>
        </p:nvSpPr>
        <p:spPr bwMode="auto">
          <a:xfrm>
            <a:off x="2715800" y="1743768"/>
            <a:ext cx="576928" cy="442674"/>
          </a:xfrm>
          <a:prstGeom prst="wedgeRoundRectCallout">
            <a:avLst>
              <a:gd name="adj1" fmla="val -33880"/>
              <a:gd name="adj2" fmla="val -93332"/>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25</a:t>
            </a:r>
            <a:endParaRPr kumimoji="0" lang="en-US" sz="2000" b="1" i="0" u="none" strike="noStrike" cap="none" normalizeH="0" baseline="0" dirty="0" smtClean="0">
              <a:ln>
                <a:noFill/>
              </a:ln>
              <a:solidFill>
                <a:srgbClr val="0000FF"/>
              </a:solidFill>
              <a:effectLst/>
              <a:latin typeface="Arial" charset="0"/>
            </a:endParaRPr>
          </a:p>
        </p:txBody>
      </p:sp>
      <p:sp>
        <p:nvSpPr>
          <p:cNvPr id="12" name="TextBox 11"/>
          <p:cNvSpPr txBox="1"/>
          <p:nvPr/>
        </p:nvSpPr>
        <p:spPr>
          <a:xfrm>
            <a:off x="5880271" y="5178580"/>
            <a:ext cx="6010325" cy="1569660"/>
          </a:xfrm>
          <a:prstGeom prst="rect">
            <a:avLst/>
          </a:prstGeom>
          <a:solidFill>
            <a:schemeClr val="bg1"/>
          </a:solidFill>
        </p:spPr>
        <p:txBody>
          <a:bodyPr wrap="square" rtlCol="0">
            <a:spAutoFit/>
          </a:bodyPr>
          <a:lstStyle/>
          <a:p>
            <a:pPr marL="342900" indent="-342900">
              <a:buFont typeface="+mj-lt"/>
              <a:buAutoNum type="arabicParenR" startAt="24"/>
            </a:pPr>
            <a:r>
              <a:rPr lang="en-US" sz="1600" dirty="0" smtClean="0">
                <a:solidFill>
                  <a:srgbClr val="0000FF"/>
                </a:solidFill>
                <a:latin typeface="Times New Roman" panose="02020603050405020304" pitchFamily="18" charset="0"/>
                <a:cs typeface="Times New Roman" panose="02020603050405020304" pitchFamily="18" charset="0"/>
              </a:rPr>
              <a:t>Stitch to Compound section. Now we will define the scaffold</a:t>
            </a:r>
          </a:p>
          <a:p>
            <a:pPr marL="342900" indent="-342900">
              <a:buFont typeface="+mj-lt"/>
              <a:buAutoNum type="arabicParenR" startAt="24"/>
            </a:pPr>
            <a:r>
              <a:rPr lang="en-US" sz="1600" dirty="0" smtClean="0">
                <a:solidFill>
                  <a:srgbClr val="0000FF"/>
                </a:solidFill>
                <a:latin typeface="Times New Roman" panose="02020603050405020304" pitchFamily="18" charset="0"/>
                <a:cs typeface="Times New Roman" panose="02020603050405020304" pitchFamily="18" charset="0"/>
              </a:rPr>
              <a:t>Take the single bond</a:t>
            </a:r>
          </a:p>
          <a:p>
            <a:pPr marL="342900" indent="-342900">
              <a:buFont typeface="+mj-lt"/>
              <a:buAutoNum type="arabicParenR" startAt="24"/>
            </a:pPr>
            <a:r>
              <a:rPr lang="en-US" sz="1600" dirty="0" smtClean="0">
                <a:solidFill>
                  <a:srgbClr val="0000FF"/>
                </a:solidFill>
                <a:latin typeface="Times New Roman" panose="02020603050405020304" pitchFamily="18" charset="0"/>
                <a:cs typeface="Times New Roman" panose="02020603050405020304" pitchFamily="18" charset="0"/>
              </a:rPr>
              <a:t>Drag two times to drawn two single bonds</a:t>
            </a:r>
          </a:p>
          <a:p>
            <a:pPr marL="342900" indent="-342900">
              <a:buFont typeface="+mj-lt"/>
              <a:buAutoNum type="arabicParenR" startAt="24"/>
            </a:pPr>
            <a:r>
              <a:rPr lang="en-US" sz="1600" dirty="0" smtClean="0">
                <a:solidFill>
                  <a:srgbClr val="0000FF"/>
                </a:solidFill>
                <a:latin typeface="Times New Roman" panose="02020603050405020304" pitchFamily="18" charset="0"/>
                <a:cs typeface="Times New Roman" panose="02020603050405020304" pitchFamily="18" charset="0"/>
              </a:rPr>
              <a:t>Left-click over the </a:t>
            </a:r>
            <a:r>
              <a:rPr lang="en-US" sz="1600" dirty="0" err="1" smtClean="0">
                <a:solidFill>
                  <a:srgbClr val="0000FF"/>
                </a:solidFill>
                <a:latin typeface="Times New Roman" panose="02020603050405020304" pitchFamily="18" charset="0"/>
                <a:cs typeface="Times New Roman" panose="02020603050405020304" pitchFamily="18" charset="0"/>
              </a:rPr>
              <a:t>Enum</a:t>
            </a:r>
            <a:r>
              <a:rPr lang="en-US" sz="1600" dirty="0" smtClean="0">
                <a:solidFill>
                  <a:srgbClr val="0000FF"/>
                </a:solidFill>
                <a:latin typeface="Times New Roman" panose="02020603050405020304" pitchFamily="18" charset="0"/>
                <a:cs typeface="Times New Roman" panose="02020603050405020304" pitchFamily="18" charset="0"/>
              </a:rPr>
              <a:t> fragment</a:t>
            </a:r>
          </a:p>
          <a:p>
            <a:pPr marL="342900" indent="-342900">
              <a:buFont typeface="+mj-lt"/>
              <a:buAutoNum type="arabicParenR" startAt="24"/>
            </a:pPr>
            <a:r>
              <a:rPr lang="en-US" sz="1600" dirty="0" smtClean="0">
                <a:solidFill>
                  <a:srgbClr val="0000FF"/>
                </a:solidFill>
                <a:latin typeface="Times New Roman" panose="02020603050405020304" pitchFamily="18" charset="0"/>
                <a:cs typeface="Times New Roman" panose="02020603050405020304" pitchFamily="18" charset="0"/>
              </a:rPr>
              <a:t>Hold and release it over the first C-atom. </a:t>
            </a:r>
          </a:p>
          <a:p>
            <a:pPr marL="342900" indent="-342900">
              <a:buFont typeface="+mj-lt"/>
              <a:buAutoNum type="arabicParenR" startAt="24"/>
            </a:pPr>
            <a:r>
              <a:rPr lang="en-US" sz="1600" dirty="0" smtClean="0">
                <a:solidFill>
                  <a:srgbClr val="0000FF"/>
                </a:solidFill>
                <a:latin typeface="Times New Roman" panose="02020603050405020304" pitchFamily="18" charset="0"/>
                <a:cs typeface="Times New Roman" panose="02020603050405020304" pitchFamily="18" charset="0"/>
              </a:rPr>
              <a:t>Click OK</a:t>
            </a:r>
          </a:p>
        </p:txBody>
      </p:sp>
      <p:sp>
        <p:nvSpPr>
          <p:cNvPr id="21" name="Rounded Rectangular Callout 20"/>
          <p:cNvSpPr/>
          <p:nvPr/>
        </p:nvSpPr>
        <p:spPr bwMode="auto">
          <a:xfrm>
            <a:off x="131233" y="1965105"/>
            <a:ext cx="605096" cy="442674"/>
          </a:xfrm>
          <a:prstGeom prst="wedgeRoundRectCallout">
            <a:avLst>
              <a:gd name="adj1" fmla="val 55761"/>
              <a:gd name="adj2" fmla="val 99315"/>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24</a:t>
            </a:r>
          </a:p>
        </p:txBody>
      </p:sp>
      <p:sp>
        <p:nvSpPr>
          <p:cNvPr id="24" name="Rounded Rectangular Callout 23"/>
          <p:cNvSpPr/>
          <p:nvPr/>
        </p:nvSpPr>
        <p:spPr bwMode="auto">
          <a:xfrm>
            <a:off x="4517679" y="2898268"/>
            <a:ext cx="605096" cy="442674"/>
          </a:xfrm>
          <a:prstGeom prst="wedgeRoundRectCallout">
            <a:avLst>
              <a:gd name="adj1" fmla="val -95355"/>
              <a:gd name="adj2" fmla="val 70682"/>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26</a:t>
            </a:r>
            <a:endParaRPr kumimoji="0" lang="en-US" sz="2000" b="1" i="0" u="none" strike="noStrike" cap="none" normalizeH="0" baseline="0" dirty="0" smtClean="0">
              <a:ln>
                <a:noFill/>
              </a:ln>
              <a:solidFill>
                <a:srgbClr val="0000FF"/>
              </a:solidFill>
              <a:effectLst/>
              <a:latin typeface="Arial" charset="0"/>
            </a:endParaRPr>
          </a:p>
        </p:txBody>
      </p:sp>
      <p:pic>
        <p:nvPicPr>
          <p:cNvPr id="368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4562" y="1021876"/>
            <a:ext cx="5617660" cy="2574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ular Callout 13"/>
          <p:cNvSpPr/>
          <p:nvPr/>
        </p:nvSpPr>
        <p:spPr bwMode="auto">
          <a:xfrm>
            <a:off x="5275175" y="2186442"/>
            <a:ext cx="605096" cy="442674"/>
          </a:xfrm>
          <a:prstGeom prst="wedgeRoundRectCallout">
            <a:avLst>
              <a:gd name="adj1" fmla="val 127579"/>
              <a:gd name="adj2" fmla="val 89089"/>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27</a:t>
            </a:r>
            <a:endParaRPr kumimoji="0" lang="en-US" sz="2000" b="1" i="0" u="none" strike="noStrike" cap="none" normalizeH="0" baseline="0" dirty="0" smtClean="0">
              <a:ln>
                <a:noFill/>
              </a:ln>
              <a:solidFill>
                <a:srgbClr val="0000FF"/>
              </a:solidFill>
              <a:effectLst/>
              <a:latin typeface="Arial" charset="0"/>
            </a:endParaRPr>
          </a:p>
        </p:txBody>
      </p:sp>
      <p:sp>
        <p:nvSpPr>
          <p:cNvPr id="15" name="Rounded Rectangular Callout 14"/>
          <p:cNvSpPr/>
          <p:nvPr/>
        </p:nvSpPr>
        <p:spPr bwMode="auto">
          <a:xfrm>
            <a:off x="8326581" y="2186442"/>
            <a:ext cx="605096" cy="442674"/>
          </a:xfrm>
          <a:prstGeom prst="wedgeRoundRectCallout">
            <a:avLst>
              <a:gd name="adj1" fmla="val 54265"/>
              <a:gd name="adj2" fmla="val 158625"/>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28</a:t>
            </a:r>
          </a:p>
        </p:txBody>
      </p:sp>
      <p:sp>
        <p:nvSpPr>
          <p:cNvPr id="16" name="Rounded Rectangular Callout 15"/>
          <p:cNvSpPr/>
          <p:nvPr/>
        </p:nvSpPr>
        <p:spPr bwMode="auto">
          <a:xfrm>
            <a:off x="8582885" y="4086161"/>
            <a:ext cx="605096" cy="442674"/>
          </a:xfrm>
          <a:prstGeom prst="wedgeRoundRectCallout">
            <a:avLst>
              <a:gd name="adj1" fmla="val -68424"/>
              <a:gd name="adj2" fmla="val 148399"/>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29</a:t>
            </a:r>
            <a:endParaRPr kumimoji="0" lang="en-US" sz="2000" b="1" i="0" u="none" strike="noStrike" cap="none" normalizeH="0" baseline="0" dirty="0" smtClean="0">
              <a:ln>
                <a:noFill/>
              </a:ln>
              <a:solidFill>
                <a:srgbClr val="0000FF"/>
              </a:solidFill>
              <a:effectLst/>
              <a:latin typeface="Arial" charset="0"/>
            </a:endParaRPr>
          </a:p>
        </p:txBody>
      </p:sp>
      <p:sp>
        <p:nvSpPr>
          <p:cNvPr id="17"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60</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706183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32" y="1116006"/>
            <a:ext cx="7279771" cy="461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criteria for </a:t>
            </a:r>
            <a:r>
              <a:rPr lang="en-US" b="1" dirty="0" smtClean="0">
                <a:latin typeface="Times New Roman" panose="02020603050405020304" pitchFamily="18" charset="0"/>
                <a:cs typeface="Times New Roman" panose="02020603050405020304" pitchFamily="18" charset="0"/>
              </a:rPr>
              <a:t>searching (</a:t>
            </a:r>
            <a:r>
              <a:rPr lang="en-US" b="1" dirty="0" smtClean="0">
                <a:latin typeface="Times New Roman" panose="02020603050405020304" pitchFamily="18" charset="0"/>
                <a:cs typeface="Times New Roman" panose="02020603050405020304" pitchFamily="18" charset="0"/>
              </a:rPr>
              <a:t>5)</a:t>
            </a:r>
            <a:endParaRPr lang="en-US" b="1" dirty="0">
              <a:latin typeface="Times New Roman" panose="02020603050405020304" pitchFamily="18" charset="0"/>
              <a:cs typeface="Times New Roman" panose="02020603050405020304" pitchFamily="18"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FF0000"/>
                </a:solidFill>
              </a:rPr>
              <a:t>Example </a:t>
            </a:r>
            <a:r>
              <a:rPr lang="en-US" altLang="en-US" sz="2000" dirty="0">
                <a:solidFill>
                  <a:srgbClr val="FF0000"/>
                </a:solidFill>
              </a:rPr>
              <a:t>3</a:t>
            </a:r>
            <a:r>
              <a:rPr lang="en-US" altLang="en-US" sz="2000" dirty="0" smtClean="0">
                <a:solidFill>
                  <a:srgbClr val="FF0000"/>
                </a:solidFill>
              </a:rPr>
              <a:t> </a:t>
            </a:r>
            <a:r>
              <a:rPr lang="en-US" altLang="en-US" sz="2000" dirty="0" smtClean="0">
                <a:solidFill>
                  <a:srgbClr val="0000FF"/>
                </a:solidFill>
              </a:rPr>
              <a:t>– </a:t>
            </a:r>
            <a:r>
              <a:rPr lang="en-US" sz="2000" dirty="0"/>
              <a:t>illustration of </a:t>
            </a:r>
            <a:r>
              <a:rPr lang="en-US" sz="2000" u="sng" dirty="0" smtClean="0"/>
              <a:t>enumeration </a:t>
            </a:r>
            <a:r>
              <a:rPr lang="en-US" sz="2000" u="sng" dirty="0"/>
              <a:t>type </a:t>
            </a:r>
            <a:r>
              <a:rPr lang="en-US" sz="2000" dirty="0"/>
              <a:t>fragment for </a:t>
            </a:r>
            <a:r>
              <a:rPr lang="en-US" sz="2000" dirty="0" smtClean="0"/>
              <a:t>searching of metabolites</a:t>
            </a:r>
            <a:endParaRPr lang="en-US" sz="2000" dirty="0"/>
          </a:p>
        </p:txBody>
      </p:sp>
      <p:sp>
        <p:nvSpPr>
          <p:cNvPr id="19" name="Rounded Rectangular Callout 18"/>
          <p:cNvSpPr/>
          <p:nvPr/>
        </p:nvSpPr>
        <p:spPr bwMode="auto">
          <a:xfrm>
            <a:off x="3026896" y="1680394"/>
            <a:ext cx="576928" cy="442674"/>
          </a:xfrm>
          <a:prstGeom prst="wedgeRoundRectCallout">
            <a:avLst>
              <a:gd name="adj1" fmla="val -106066"/>
              <a:gd name="adj2" fmla="val 15062"/>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30</a:t>
            </a:r>
          </a:p>
        </p:txBody>
      </p:sp>
      <p:sp>
        <p:nvSpPr>
          <p:cNvPr id="12" name="TextBox 11"/>
          <p:cNvSpPr txBox="1"/>
          <p:nvPr/>
        </p:nvSpPr>
        <p:spPr>
          <a:xfrm>
            <a:off x="7749766" y="4729903"/>
            <a:ext cx="4037844" cy="830997"/>
          </a:xfrm>
          <a:prstGeom prst="rect">
            <a:avLst/>
          </a:prstGeom>
          <a:solidFill>
            <a:schemeClr val="bg1"/>
          </a:solidFill>
        </p:spPr>
        <p:txBody>
          <a:bodyPr wrap="square" rtlCol="0">
            <a:spAutoFit/>
          </a:bodyPr>
          <a:lstStyle/>
          <a:p>
            <a:pPr marL="342900" indent="-342900">
              <a:buFont typeface="+mj-lt"/>
              <a:buAutoNum type="arabicParenR" startAt="30"/>
            </a:pPr>
            <a:r>
              <a:rPr lang="en-US" sz="1600" dirty="0" smtClean="0">
                <a:solidFill>
                  <a:srgbClr val="0000FF"/>
                </a:solidFill>
                <a:latin typeface="Times New Roman" panose="02020603050405020304" pitchFamily="18" charset="0"/>
                <a:cs typeface="Times New Roman" panose="02020603050405020304" pitchFamily="18" charset="0"/>
              </a:rPr>
              <a:t>Select Source structures</a:t>
            </a:r>
          </a:p>
          <a:p>
            <a:pPr marL="342900" indent="-342900">
              <a:buFont typeface="+mj-lt"/>
              <a:buAutoNum type="arabicParenR" startAt="30"/>
            </a:pPr>
            <a:r>
              <a:rPr lang="en-US" sz="1600" dirty="0" smtClean="0">
                <a:solidFill>
                  <a:srgbClr val="0000FF"/>
                </a:solidFill>
                <a:latin typeface="Times New Roman" panose="02020603050405020304" pitchFamily="18" charset="0"/>
                <a:cs typeface="Times New Roman" panose="02020603050405020304" pitchFamily="18" charset="0"/>
              </a:rPr>
              <a:t>Click Enter Clause</a:t>
            </a:r>
          </a:p>
          <a:p>
            <a:pPr marL="342900" indent="-342900">
              <a:buFont typeface="+mj-lt"/>
              <a:buAutoNum type="arabicParenR" startAt="30"/>
            </a:pPr>
            <a:r>
              <a:rPr lang="en-US" sz="1600" dirty="0" smtClean="0">
                <a:solidFill>
                  <a:srgbClr val="0000FF"/>
                </a:solidFill>
                <a:latin typeface="Times New Roman" panose="02020603050405020304" pitchFamily="18" charset="0"/>
                <a:cs typeface="Times New Roman" panose="02020603050405020304" pitchFamily="18" charset="0"/>
              </a:rPr>
              <a:t>Double click over the Q1 to execute it</a:t>
            </a:r>
          </a:p>
        </p:txBody>
      </p:sp>
      <p:sp>
        <p:nvSpPr>
          <p:cNvPr id="14" name="Rounded Rectangular Callout 13"/>
          <p:cNvSpPr/>
          <p:nvPr/>
        </p:nvSpPr>
        <p:spPr bwMode="auto">
          <a:xfrm>
            <a:off x="4833852" y="2186442"/>
            <a:ext cx="605096" cy="442674"/>
          </a:xfrm>
          <a:prstGeom prst="wedgeRoundRectCallout">
            <a:avLst>
              <a:gd name="adj1" fmla="val 127579"/>
              <a:gd name="adj2" fmla="val 52276"/>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32</a:t>
            </a:r>
            <a:endParaRPr kumimoji="0" lang="en-US" sz="2000" b="1" i="0" u="none" strike="noStrike" cap="none" normalizeH="0" baseline="0" dirty="0" smtClean="0">
              <a:ln>
                <a:noFill/>
              </a:ln>
              <a:solidFill>
                <a:srgbClr val="0000FF"/>
              </a:solidFill>
              <a:effectLst/>
              <a:latin typeface="Arial" charset="0"/>
            </a:endParaRPr>
          </a:p>
        </p:txBody>
      </p:sp>
      <p:sp>
        <p:nvSpPr>
          <p:cNvPr id="16" name="Rounded Rectangular Callout 15"/>
          <p:cNvSpPr/>
          <p:nvPr/>
        </p:nvSpPr>
        <p:spPr bwMode="auto">
          <a:xfrm>
            <a:off x="3603824" y="4729903"/>
            <a:ext cx="576928" cy="442674"/>
          </a:xfrm>
          <a:prstGeom prst="wedgeRoundRectCallout">
            <a:avLst>
              <a:gd name="adj1" fmla="val -63696"/>
              <a:gd name="adj2" fmla="val 147999"/>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31</a:t>
            </a:r>
            <a:endParaRPr kumimoji="0" lang="en-US" sz="2000" b="1" i="0" u="none" strike="noStrike" cap="none" normalizeH="0" baseline="0" dirty="0" smtClean="0">
              <a:ln>
                <a:noFill/>
              </a:ln>
              <a:solidFill>
                <a:srgbClr val="0000FF"/>
              </a:solidFill>
              <a:effectLst/>
              <a:latin typeface="Arial" charset="0"/>
            </a:endParaRPr>
          </a:p>
        </p:txBody>
      </p:sp>
      <p:sp>
        <p:nvSpPr>
          <p:cNvPr id="11"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61</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73022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409" y="1190798"/>
            <a:ext cx="5411048" cy="4892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50" y="1217636"/>
            <a:ext cx="5176225" cy="4885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Display of identified maps</a:t>
            </a:r>
            <a:endParaRPr lang="en-US" b="1" dirty="0">
              <a:latin typeface="Times New Roman" panose="02020603050405020304" pitchFamily="18" charset="0"/>
              <a:cs typeface="Times New Roman" panose="02020603050405020304" pitchFamily="18"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FF0000"/>
                </a:solidFill>
              </a:rPr>
              <a:t>Example </a:t>
            </a:r>
            <a:r>
              <a:rPr lang="en-US" altLang="en-US" sz="2000" dirty="0">
                <a:solidFill>
                  <a:srgbClr val="FF0000"/>
                </a:solidFill>
              </a:rPr>
              <a:t>3</a:t>
            </a:r>
            <a:r>
              <a:rPr lang="en-US" altLang="en-US" sz="2000" dirty="0" smtClean="0">
                <a:solidFill>
                  <a:srgbClr val="FF0000"/>
                </a:solidFill>
              </a:rPr>
              <a:t> </a:t>
            </a:r>
            <a:r>
              <a:rPr lang="en-US" altLang="en-US" sz="2000" dirty="0" smtClean="0">
                <a:solidFill>
                  <a:srgbClr val="0000FF"/>
                </a:solidFill>
              </a:rPr>
              <a:t>– </a:t>
            </a:r>
            <a:r>
              <a:rPr lang="en-US" sz="2000" dirty="0"/>
              <a:t>illustration of </a:t>
            </a:r>
            <a:r>
              <a:rPr lang="en-US" sz="2000" u="sng" dirty="0" smtClean="0"/>
              <a:t>enumeration </a:t>
            </a:r>
            <a:r>
              <a:rPr lang="en-US" sz="2000" u="sng" dirty="0"/>
              <a:t>type </a:t>
            </a:r>
            <a:r>
              <a:rPr lang="en-US" sz="2000" dirty="0"/>
              <a:t>fragment for </a:t>
            </a:r>
            <a:r>
              <a:rPr lang="en-US" sz="2000" dirty="0" smtClean="0"/>
              <a:t>searching of metabolites</a:t>
            </a:r>
            <a:endParaRPr lang="en-US" sz="2000" dirty="0"/>
          </a:p>
        </p:txBody>
      </p:sp>
      <p:sp>
        <p:nvSpPr>
          <p:cNvPr id="19" name="Rounded Rectangular Callout 18"/>
          <p:cNvSpPr/>
          <p:nvPr/>
        </p:nvSpPr>
        <p:spPr bwMode="auto">
          <a:xfrm>
            <a:off x="1352004" y="1617020"/>
            <a:ext cx="618111" cy="442674"/>
          </a:xfrm>
          <a:prstGeom prst="wedgeRoundRectCallout">
            <a:avLst>
              <a:gd name="adj1" fmla="val -79617"/>
              <a:gd name="adj2" fmla="val 63979"/>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33</a:t>
            </a:r>
          </a:p>
        </p:txBody>
      </p:sp>
      <p:sp>
        <p:nvSpPr>
          <p:cNvPr id="12" name="TextBox 11"/>
          <p:cNvSpPr txBox="1"/>
          <p:nvPr/>
        </p:nvSpPr>
        <p:spPr>
          <a:xfrm>
            <a:off x="2303680" y="6182693"/>
            <a:ext cx="6613983" cy="584775"/>
          </a:xfrm>
          <a:prstGeom prst="rect">
            <a:avLst/>
          </a:prstGeom>
          <a:solidFill>
            <a:schemeClr val="bg1"/>
          </a:solidFill>
        </p:spPr>
        <p:txBody>
          <a:bodyPr wrap="square" rtlCol="0">
            <a:spAutoFit/>
          </a:bodyPr>
          <a:lstStyle/>
          <a:p>
            <a:pPr marL="342900" indent="-342900">
              <a:buFont typeface="+mj-lt"/>
              <a:buAutoNum type="arabicParenR" startAt="33"/>
            </a:pPr>
            <a:r>
              <a:rPr lang="en-US" sz="1600" dirty="0" smtClean="0">
                <a:solidFill>
                  <a:srgbClr val="0000FF"/>
                </a:solidFill>
                <a:latin typeface="Times New Roman" panose="02020603050405020304" pitchFamily="18" charset="0"/>
                <a:cs typeface="Times New Roman" panose="02020603050405020304" pitchFamily="18" charset="0"/>
              </a:rPr>
              <a:t>Click on tab “as transformations” to see the identified source chemicals</a:t>
            </a:r>
          </a:p>
          <a:p>
            <a:pPr marL="342900" indent="-342900">
              <a:buAutoNum type="arabicParenR" startAt="33"/>
            </a:pPr>
            <a:r>
              <a:rPr lang="en-US" sz="1600" dirty="0" smtClean="0">
                <a:solidFill>
                  <a:srgbClr val="0000FF"/>
                </a:solidFill>
                <a:latin typeface="Times New Roman" panose="02020603050405020304" pitchFamily="18" charset="0"/>
                <a:cs typeface="Times New Roman" panose="02020603050405020304" pitchFamily="18" charset="0"/>
              </a:rPr>
              <a:t>The identified source chemicals have aldehyde group in their structure</a:t>
            </a:r>
          </a:p>
        </p:txBody>
      </p:sp>
      <p:sp>
        <p:nvSpPr>
          <p:cNvPr id="2" name="Rounded Rectangle 1"/>
          <p:cNvSpPr/>
          <p:nvPr/>
        </p:nvSpPr>
        <p:spPr bwMode="auto">
          <a:xfrm>
            <a:off x="443620" y="2661719"/>
            <a:ext cx="1747319" cy="208230"/>
          </a:xfrm>
          <a:prstGeom prst="roundRect">
            <a:avLst/>
          </a:prstGeom>
          <a:no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Oval 2"/>
          <p:cNvSpPr/>
          <p:nvPr/>
        </p:nvSpPr>
        <p:spPr bwMode="auto">
          <a:xfrm>
            <a:off x="2453489" y="2661719"/>
            <a:ext cx="280658" cy="380245"/>
          </a:xfrm>
          <a:prstGeom prst="ellipse">
            <a:avLst/>
          </a:prstGeom>
          <a:no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Oval 16"/>
          <p:cNvSpPr/>
          <p:nvPr/>
        </p:nvSpPr>
        <p:spPr bwMode="auto">
          <a:xfrm rot="2010787">
            <a:off x="8267275" y="3141547"/>
            <a:ext cx="280658" cy="380245"/>
          </a:xfrm>
          <a:prstGeom prst="ellipse">
            <a:avLst/>
          </a:prstGeom>
          <a:no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Rounded Rectangle 17"/>
          <p:cNvSpPr/>
          <p:nvPr/>
        </p:nvSpPr>
        <p:spPr bwMode="auto">
          <a:xfrm>
            <a:off x="5842409" y="2869949"/>
            <a:ext cx="1747319" cy="208230"/>
          </a:xfrm>
          <a:prstGeom prst="roundRect">
            <a:avLst/>
          </a:prstGeom>
          <a:no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ounded Rectangular Callout 19"/>
          <p:cNvSpPr/>
          <p:nvPr/>
        </p:nvSpPr>
        <p:spPr bwMode="auto">
          <a:xfrm>
            <a:off x="3093193" y="2219045"/>
            <a:ext cx="573295" cy="442674"/>
          </a:xfrm>
          <a:prstGeom prst="wedgeRoundRectCallout">
            <a:avLst>
              <a:gd name="adj1" fmla="val -128491"/>
              <a:gd name="adj2" fmla="val 5392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34</a:t>
            </a:r>
            <a:endParaRPr kumimoji="0" lang="en-US" sz="2000" b="1" i="0" u="none" strike="noStrike" cap="none" normalizeH="0" baseline="0" dirty="0" smtClean="0">
              <a:ln>
                <a:noFill/>
              </a:ln>
              <a:solidFill>
                <a:srgbClr val="0000FF"/>
              </a:solidFill>
              <a:effectLst/>
              <a:latin typeface="Arial" charset="0"/>
            </a:endParaRPr>
          </a:p>
        </p:txBody>
      </p:sp>
      <p:sp>
        <p:nvSpPr>
          <p:cNvPr id="21" name="Rounded Rectangular Callout 20"/>
          <p:cNvSpPr/>
          <p:nvPr/>
        </p:nvSpPr>
        <p:spPr bwMode="auto">
          <a:xfrm>
            <a:off x="8336695" y="2576658"/>
            <a:ext cx="641049" cy="442674"/>
          </a:xfrm>
          <a:prstGeom prst="wedgeRoundRectCallout">
            <a:avLst>
              <a:gd name="adj1" fmla="val -36344"/>
              <a:gd name="adj2" fmla="val 82553"/>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34</a:t>
            </a:r>
            <a:endParaRPr kumimoji="0" lang="en-US" sz="2000" b="1" i="0" u="none" strike="noStrike" cap="none" normalizeH="0" baseline="0" dirty="0" smtClean="0">
              <a:ln>
                <a:noFill/>
              </a:ln>
              <a:solidFill>
                <a:srgbClr val="0000FF"/>
              </a:solidFill>
              <a:effectLst/>
              <a:latin typeface="Arial" charset="0"/>
            </a:endParaRPr>
          </a:p>
        </p:txBody>
      </p:sp>
      <p:sp>
        <p:nvSpPr>
          <p:cNvPr id="16"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62</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65240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22" name="Rectangle 10"/>
          <p:cNvSpPr>
            <a:spLocks noChangeArrowheads="1"/>
          </p:cNvSpPr>
          <p:nvPr/>
        </p:nvSpPr>
        <p:spPr bwMode="auto">
          <a:xfrm>
            <a:off x="145843" y="1726342"/>
            <a:ext cx="173775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2"/>
            </a:pPr>
            <a:r>
              <a:rPr lang="en-US" altLang="en-US" b="1" dirty="0">
                <a:latin typeface="Times New Roman" panose="02020603050405020304" pitchFamily="18" charset="0"/>
                <a:cs typeface="Times New Roman" panose="02020603050405020304" pitchFamily="18" charset="0"/>
              </a:rPr>
              <a:t>Chain</a:t>
            </a:r>
            <a:endParaRPr lang="bg-BG" altLang="en-US" b="1" dirty="0">
              <a:latin typeface="Times New Roman" panose="02020603050405020304" pitchFamily="18" charset="0"/>
              <a:cs typeface="Times New Roman" panose="02020603050405020304" pitchFamily="18" charset="0"/>
            </a:endParaRPr>
          </a:p>
        </p:txBody>
      </p:sp>
      <p:sp>
        <p:nvSpPr>
          <p:cNvPr id="23" name="Rectangle 16"/>
          <p:cNvSpPr>
            <a:spLocks noChangeArrowheads="1"/>
          </p:cNvSpPr>
          <p:nvPr/>
        </p:nvSpPr>
        <p:spPr bwMode="auto">
          <a:xfrm>
            <a:off x="161418" y="3269506"/>
            <a:ext cx="173775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4"/>
            </a:pPr>
            <a:r>
              <a:rPr lang="en-US" altLang="en-US" b="1" dirty="0">
                <a:latin typeface="Times New Roman" panose="02020603050405020304" pitchFamily="18" charset="0"/>
                <a:cs typeface="Times New Roman" panose="02020603050405020304" pitchFamily="18" charset="0"/>
              </a:rPr>
              <a:t>Cyclic</a:t>
            </a:r>
            <a:endParaRPr lang="bg-BG" altLang="en-US" b="1" dirty="0">
              <a:latin typeface="Times New Roman" panose="02020603050405020304" pitchFamily="18" charset="0"/>
              <a:cs typeface="Times New Roman" panose="02020603050405020304" pitchFamily="18" charset="0"/>
            </a:endParaRPr>
          </a:p>
        </p:txBody>
      </p:sp>
      <p:sp>
        <p:nvSpPr>
          <p:cNvPr id="24" name="Rectangle 5"/>
          <p:cNvSpPr>
            <a:spLocks noChangeArrowheads="1"/>
          </p:cNvSpPr>
          <p:nvPr/>
        </p:nvSpPr>
        <p:spPr bwMode="auto">
          <a:xfrm>
            <a:off x="108656" y="1006978"/>
            <a:ext cx="19888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a:pPr>
            <a:r>
              <a:rPr lang="en-US" altLang="en-US" b="1" dirty="0" smtClean="0">
                <a:latin typeface="Times New Roman" panose="02020603050405020304" pitchFamily="18" charset="0"/>
                <a:cs typeface="Times New Roman" panose="02020603050405020304" pitchFamily="18" charset="0"/>
              </a:rPr>
              <a:t>Enumeration</a:t>
            </a:r>
            <a:endParaRPr lang="bg-BG" altLang="en-US" b="1" dirty="0">
              <a:latin typeface="Times New Roman" panose="02020603050405020304" pitchFamily="18" charset="0"/>
              <a:cs typeface="Times New Roman" panose="02020603050405020304" pitchFamily="18" charset="0"/>
            </a:endParaRPr>
          </a:p>
        </p:txBody>
      </p:sp>
      <p:sp>
        <p:nvSpPr>
          <p:cNvPr id="25" name="Rectangle 5"/>
          <p:cNvSpPr>
            <a:spLocks noChangeArrowheads="1"/>
          </p:cNvSpPr>
          <p:nvPr/>
        </p:nvSpPr>
        <p:spPr bwMode="auto">
          <a:xfrm>
            <a:off x="141377" y="3976108"/>
            <a:ext cx="1698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5"/>
            </a:pPr>
            <a:r>
              <a:rPr lang="en-US" altLang="en-US" b="1" dirty="0">
                <a:latin typeface="Times New Roman" panose="02020603050405020304" pitchFamily="18" charset="0"/>
                <a:cs typeface="Times New Roman" panose="02020603050405020304" pitchFamily="18" charset="0"/>
              </a:rPr>
              <a:t>Positional</a:t>
            </a:r>
            <a:endParaRPr lang="bg-BG" altLang="en-US" b="1" dirty="0">
              <a:latin typeface="Times New Roman" panose="02020603050405020304" pitchFamily="18" charset="0"/>
              <a:cs typeface="Times New Roman" panose="02020603050405020304" pitchFamily="18" charset="0"/>
            </a:endParaRPr>
          </a:p>
        </p:txBody>
      </p:sp>
      <p:sp>
        <p:nvSpPr>
          <p:cNvPr id="26" name="Rectangle 10"/>
          <p:cNvSpPr>
            <a:spLocks noChangeArrowheads="1"/>
          </p:cNvSpPr>
          <p:nvPr/>
        </p:nvSpPr>
        <p:spPr bwMode="auto">
          <a:xfrm>
            <a:off x="145844" y="2494378"/>
            <a:ext cx="2337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3"/>
            </a:pPr>
            <a:r>
              <a:rPr lang="en-US" altLang="en-US" b="1" dirty="0" smtClean="0">
                <a:latin typeface="Times New Roman" panose="02020603050405020304" pitchFamily="18" charset="0"/>
                <a:cs typeface="Times New Roman" panose="02020603050405020304" pitchFamily="18" charset="0"/>
              </a:rPr>
              <a:t>Bond migration</a:t>
            </a:r>
            <a:endParaRPr lang="bg-BG" altLang="en-US" b="1" dirty="0">
              <a:latin typeface="Times New Roman" panose="02020603050405020304" pitchFamily="18" charset="0"/>
              <a:cs typeface="Times New Roman" panose="02020603050405020304" pitchFamily="18" charset="0"/>
            </a:endParaRPr>
          </a:p>
        </p:txBody>
      </p:sp>
      <p:sp>
        <p:nvSpPr>
          <p:cNvPr id="28" name="Rectangle 10"/>
          <p:cNvSpPr>
            <a:spLocks noChangeArrowheads="1"/>
          </p:cNvSpPr>
          <p:nvPr/>
        </p:nvSpPr>
        <p:spPr bwMode="auto">
          <a:xfrm>
            <a:off x="161418" y="4823589"/>
            <a:ext cx="173775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6"/>
            </a:pPr>
            <a:r>
              <a:rPr lang="en-US" altLang="en-US" b="1" dirty="0" smtClean="0">
                <a:latin typeface="Times New Roman" panose="02020603050405020304" pitchFamily="18" charset="0"/>
                <a:cs typeface="Times New Roman" panose="02020603050405020304" pitchFamily="18" charset="0"/>
              </a:rPr>
              <a:t>Hetero</a:t>
            </a:r>
            <a:endParaRPr lang="bg-BG" altLang="en-US" b="1" dirty="0">
              <a:latin typeface="Times New Roman" panose="02020603050405020304" pitchFamily="18" charset="0"/>
              <a:cs typeface="Times New Roman" panose="02020603050405020304" pitchFamily="18" charset="0"/>
            </a:endParaRPr>
          </a:p>
        </p:txBody>
      </p:sp>
      <p:sp>
        <p:nvSpPr>
          <p:cNvPr id="29" name="Rectangle 10"/>
          <p:cNvSpPr>
            <a:spLocks noChangeArrowheads="1"/>
          </p:cNvSpPr>
          <p:nvPr/>
        </p:nvSpPr>
        <p:spPr bwMode="auto">
          <a:xfrm>
            <a:off x="145843" y="5621875"/>
            <a:ext cx="2437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arenR" startAt="7"/>
            </a:pPr>
            <a:r>
              <a:rPr lang="en-US" altLang="en-US" b="1" dirty="0" smtClean="0">
                <a:latin typeface="Times New Roman" panose="02020603050405020304" pitchFamily="18" charset="0"/>
                <a:cs typeface="Times New Roman" panose="02020603050405020304" pitchFamily="18" charset="0"/>
              </a:rPr>
              <a:t>Positional Chain</a:t>
            </a:r>
            <a:endParaRPr lang="bg-BG" altLang="en-US"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3833451" y="1573554"/>
            <a:ext cx="7329471"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Example </a:t>
            </a:r>
            <a:r>
              <a:rPr lang="en-US" sz="2000" dirty="0">
                <a:latin typeface="Times New Roman" panose="02020603050405020304" pitchFamily="18" charset="0"/>
                <a:cs typeface="Times New Roman" panose="02020603050405020304" pitchFamily="18" charset="0"/>
              </a:rPr>
              <a:t>4</a:t>
            </a:r>
            <a:r>
              <a:rPr lang="en-US" sz="2000" dirty="0" smtClean="0">
                <a:latin typeface="Times New Roman" panose="02020603050405020304" pitchFamily="18" charset="0"/>
                <a:cs typeface="Times New Roman" panose="02020603050405020304" pitchFamily="18" charset="0"/>
              </a:rPr>
              <a:t> - illustration of </a:t>
            </a:r>
            <a:r>
              <a:rPr lang="en-US" sz="2000" b="1" u="sng" dirty="0" smtClean="0">
                <a:latin typeface="Times New Roman" panose="02020603050405020304" pitchFamily="18" charset="0"/>
                <a:cs typeface="Times New Roman" panose="02020603050405020304" pitchFamily="18" charset="0"/>
              </a:rPr>
              <a:t>chain type </a:t>
            </a:r>
            <a:r>
              <a:rPr lang="en-US" sz="2000" dirty="0" smtClean="0">
                <a:latin typeface="Times New Roman" panose="02020603050405020304" pitchFamily="18" charset="0"/>
                <a:cs typeface="Times New Roman" panose="02020603050405020304" pitchFamily="18" charset="0"/>
              </a:rPr>
              <a:t>fragment for searching homologous series of metabolites</a:t>
            </a:r>
            <a:endParaRPr lang="en-US" sz="2000" dirty="0">
              <a:latin typeface="Times New Roman" panose="02020603050405020304" pitchFamily="18" charset="0"/>
              <a:cs typeface="Times New Roman" panose="02020603050405020304" pitchFamily="18" charset="0"/>
            </a:endParaRPr>
          </a:p>
        </p:txBody>
      </p:sp>
      <p:sp>
        <p:nvSpPr>
          <p:cNvPr id="30" name="Right Arrow 29"/>
          <p:cNvSpPr/>
          <p:nvPr/>
        </p:nvSpPr>
        <p:spPr bwMode="auto">
          <a:xfrm>
            <a:off x="2583145" y="1579747"/>
            <a:ext cx="1003511" cy="733663"/>
          </a:xfrm>
          <a:prstGeom prst="rightArrow">
            <a:avLst/>
          </a:prstGeom>
          <a:gradFill flip="none" rotWithShape="1">
            <a:gsLst>
              <a:gs pos="0">
                <a:schemeClr val="bg1">
                  <a:alpha val="0"/>
                </a:schemeClr>
              </a:gs>
              <a:gs pos="87000">
                <a:schemeClr val="tx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lt1"/>
              </a:solidFill>
            </a:endParaRPr>
          </a:p>
        </p:txBody>
      </p:sp>
      <p:sp>
        <p:nvSpPr>
          <p:cNvPr id="31" name="Rounded Rectangle 30"/>
          <p:cNvSpPr/>
          <p:nvPr/>
        </p:nvSpPr>
        <p:spPr bwMode="auto">
          <a:xfrm>
            <a:off x="69643" y="1678922"/>
            <a:ext cx="2377440" cy="408623"/>
          </a:xfrm>
          <a:prstGeom prst="roundRect">
            <a:avLst/>
          </a:prstGeom>
          <a:noFill/>
          <a:ln w="19050" cap="flat" cmpd="sng" algn="ctr">
            <a:solidFill>
              <a:srgbClr val="FF0000"/>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fontAlgn="base">
              <a:spcBef>
                <a:spcPct val="0"/>
              </a:spcBef>
              <a:spcAft>
                <a:spcPct val="0"/>
              </a:spcAft>
            </a:pPr>
            <a:endParaRPr lang="en-US">
              <a:latin typeface="Arial" charset="0"/>
            </a:endParaRPr>
          </a:p>
        </p:txBody>
      </p:sp>
      <p:sp>
        <p:nvSpPr>
          <p:cNvPr id="32"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FF0000"/>
                </a:solidFill>
              </a:rPr>
              <a:t>Example 4 </a:t>
            </a:r>
            <a:r>
              <a:rPr lang="en-US" altLang="en-US" sz="2000" dirty="0" smtClean="0">
                <a:solidFill>
                  <a:srgbClr val="0000FF"/>
                </a:solidFill>
              </a:rPr>
              <a:t>– </a:t>
            </a:r>
            <a:r>
              <a:rPr lang="en-US" sz="2000" dirty="0"/>
              <a:t>illustration of </a:t>
            </a:r>
            <a:r>
              <a:rPr lang="en-US" sz="2000" u="sng" dirty="0"/>
              <a:t>chain</a:t>
            </a:r>
            <a:r>
              <a:rPr lang="en-US" sz="2000" u="sng" dirty="0" smtClean="0"/>
              <a:t> </a:t>
            </a:r>
            <a:r>
              <a:rPr lang="en-US" sz="2000" u="sng" dirty="0"/>
              <a:t>type </a:t>
            </a:r>
            <a:r>
              <a:rPr lang="en-US" sz="2000" dirty="0"/>
              <a:t>fragment for </a:t>
            </a:r>
            <a:r>
              <a:rPr lang="en-US" sz="2000" dirty="0" smtClean="0"/>
              <a:t>searching of metabolites</a:t>
            </a:r>
            <a:endParaRPr lang="en-US" sz="2000"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451" y="2559485"/>
            <a:ext cx="3701727" cy="1788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3949637" y="4606212"/>
            <a:ext cx="7403407" cy="707886"/>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Aim: To find all chemicals in the documented map having benzylic ester with aliphatic chain length between one and four C-atoms</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7"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63</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77049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517" y="1399655"/>
            <a:ext cx="633412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criteria for </a:t>
            </a:r>
            <a:r>
              <a:rPr lang="en-US" b="1" dirty="0" smtClean="0">
                <a:latin typeface="Times New Roman" panose="02020603050405020304" pitchFamily="18" charset="0"/>
                <a:cs typeface="Times New Roman" panose="02020603050405020304" pitchFamily="18" charset="0"/>
              </a:rPr>
              <a:t>searching (</a:t>
            </a:r>
            <a:r>
              <a:rPr lang="en-US" b="1" dirty="0" smtClean="0">
                <a:latin typeface="Times New Roman" panose="02020603050405020304" pitchFamily="18" charset="0"/>
                <a:cs typeface="Times New Roman" panose="02020603050405020304" pitchFamily="18" charset="0"/>
              </a:rPr>
              <a:t>1)</a:t>
            </a:r>
            <a:endParaRPr lang="en-US" b="1" dirty="0">
              <a:latin typeface="Times New Roman" panose="02020603050405020304" pitchFamily="18" charset="0"/>
              <a:cs typeface="Times New Roman" panose="02020603050405020304" pitchFamily="18" charset="0"/>
            </a:endParaRPr>
          </a:p>
        </p:txBody>
      </p:sp>
      <p:sp>
        <p:nvSpPr>
          <p:cNvPr id="7" name="Rounded Rectangular Callout 6"/>
          <p:cNvSpPr/>
          <p:nvPr/>
        </p:nvSpPr>
        <p:spPr bwMode="auto">
          <a:xfrm>
            <a:off x="2768829" y="1844713"/>
            <a:ext cx="371192" cy="434935"/>
          </a:xfrm>
          <a:prstGeom prst="wedgeRoundRectCallout">
            <a:avLst>
              <a:gd name="adj1" fmla="val -125339"/>
              <a:gd name="adj2" fmla="val 14989"/>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2</a:t>
            </a:r>
            <a:endParaRPr kumimoji="0" lang="en-US" sz="2000" b="1" i="0" u="none" strike="noStrike" cap="none" normalizeH="0" baseline="0" dirty="0" smtClean="0">
              <a:ln>
                <a:noFill/>
              </a:ln>
              <a:solidFill>
                <a:srgbClr val="0000FF"/>
              </a:solidFill>
              <a:effectLst/>
              <a:latin typeface="Arial"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FF0000"/>
                </a:solidFill>
              </a:rPr>
              <a:t>Example 4 </a:t>
            </a:r>
            <a:r>
              <a:rPr lang="en-US" altLang="en-US" sz="2000" dirty="0" smtClean="0">
                <a:solidFill>
                  <a:srgbClr val="0000FF"/>
                </a:solidFill>
              </a:rPr>
              <a:t>– </a:t>
            </a:r>
            <a:r>
              <a:rPr lang="en-US" sz="2000" dirty="0"/>
              <a:t>illustration of </a:t>
            </a:r>
            <a:r>
              <a:rPr lang="en-US" sz="2000" u="sng" dirty="0" smtClean="0"/>
              <a:t>chain </a:t>
            </a:r>
            <a:r>
              <a:rPr lang="en-US" sz="2000" u="sng" dirty="0"/>
              <a:t>type </a:t>
            </a:r>
            <a:r>
              <a:rPr lang="en-US" sz="2000" dirty="0"/>
              <a:t>fragment for </a:t>
            </a:r>
            <a:r>
              <a:rPr lang="en-US" sz="2000" dirty="0" smtClean="0"/>
              <a:t>searching of metabolites</a:t>
            </a:r>
            <a:endParaRPr lang="en-US" sz="2000" dirty="0"/>
          </a:p>
        </p:txBody>
      </p:sp>
      <p:sp>
        <p:nvSpPr>
          <p:cNvPr id="14" name="Rounded Rectangular Callout 13"/>
          <p:cNvSpPr/>
          <p:nvPr/>
        </p:nvSpPr>
        <p:spPr bwMode="auto">
          <a:xfrm>
            <a:off x="1830181" y="1232178"/>
            <a:ext cx="371192" cy="365760"/>
          </a:xfrm>
          <a:prstGeom prst="wedgeRoundRectCallout">
            <a:avLst>
              <a:gd name="adj1" fmla="val -83876"/>
              <a:gd name="adj2" fmla="val 6494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a:t>
            </a:r>
          </a:p>
        </p:txBody>
      </p:sp>
      <p:sp>
        <p:nvSpPr>
          <p:cNvPr id="20" name="Rounded Rectangular Callout 19"/>
          <p:cNvSpPr/>
          <p:nvPr/>
        </p:nvSpPr>
        <p:spPr bwMode="auto">
          <a:xfrm>
            <a:off x="4982402" y="2345352"/>
            <a:ext cx="371192" cy="434935"/>
          </a:xfrm>
          <a:prstGeom prst="wedgeRoundRectCallout">
            <a:avLst>
              <a:gd name="adj1" fmla="val -47291"/>
              <a:gd name="adj2" fmla="val -109904"/>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4</a:t>
            </a:r>
            <a:endParaRPr kumimoji="0" lang="en-US" sz="2000" b="1" i="0" u="none" strike="noStrike" cap="none" normalizeH="0" baseline="0" dirty="0" smtClean="0">
              <a:ln>
                <a:noFill/>
              </a:ln>
              <a:solidFill>
                <a:srgbClr val="0000FF"/>
              </a:solidFill>
              <a:effectLst/>
              <a:latin typeface="Arial" charset="0"/>
            </a:endParaRPr>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5579" y="1116007"/>
            <a:ext cx="7966719" cy="5069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ounded Rectangular Callout 18"/>
          <p:cNvSpPr/>
          <p:nvPr/>
        </p:nvSpPr>
        <p:spPr bwMode="auto">
          <a:xfrm>
            <a:off x="5677770" y="1232178"/>
            <a:ext cx="371192" cy="434935"/>
          </a:xfrm>
          <a:prstGeom prst="wedgeRoundRectCallout">
            <a:avLst>
              <a:gd name="adj1" fmla="val -149729"/>
              <a:gd name="adj2" fmla="val 1499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rgbClr val="0000FF"/>
                </a:solidFill>
                <a:latin typeface="Arial" charset="0"/>
              </a:rPr>
              <a:t>3</a:t>
            </a:r>
            <a:endParaRPr kumimoji="0" lang="en-US" sz="2000" b="1" i="0" u="none" strike="noStrike" cap="none" normalizeH="0" baseline="0" dirty="0" smtClean="0">
              <a:ln>
                <a:noFill/>
              </a:ln>
              <a:solidFill>
                <a:srgbClr val="0000FF"/>
              </a:solidFill>
              <a:effectLst/>
              <a:latin typeface="Arial" charset="0"/>
            </a:endParaRPr>
          </a:p>
        </p:txBody>
      </p:sp>
      <p:sp>
        <p:nvSpPr>
          <p:cNvPr id="12" name="TextBox 11"/>
          <p:cNvSpPr txBox="1"/>
          <p:nvPr/>
        </p:nvSpPr>
        <p:spPr>
          <a:xfrm>
            <a:off x="3754752" y="4058888"/>
            <a:ext cx="5201550" cy="1323439"/>
          </a:xfrm>
          <a:prstGeom prst="rect">
            <a:avLst/>
          </a:prstGeom>
          <a:solidFill>
            <a:schemeClr val="bg1"/>
          </a:solidFill>
        </p:spPr>
        <p:txBody>
          <a:bodyPr wrap="square" rtlCol="0">
            <a:spAutoFit/>
          </a:bodyPr>
          <a:lstStyle/>
          <a:p>
            <a:r>
              <a:rPr lang="en-US" sz="1600" dirty="0" smtClean="0">
                <a:solidFill>
                  <a:srgbClr val="0000FF"/>
                </a:solidFill>
                <a:latin typeface="Times New Roman" panose="02020603050405020304" pitchFamily="18" charset="0"/>
                <a:cs typeface="Times New Roman" panose="02020603050405020304" pitchFamily="18" charset="0"/>
              </a:rPr>
              <a:t>Open the map from which you want to search</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Click Search</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Select Chemicals from the drop-down menu</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Select Structure section</a:t>
            </a:r>
          </a:p>
          <a:p>
            <a:pPr marL="342900" indent="-342900">
              <a:buAutoNum type="arabicParenR"/>
            </a:pPr>
            <a:r>
              <a:rPr lang="en-US" sz="1600" dirty="0" smtClean="0">
                <a:solidFill>
                  <a:srgbClr val="0000FF"/>
                </a:solidFill>
                <a:latin typeface="Times New Roman" panose="02020603050405020304" pitchFamily="18" charset="0"/>
                <a:cs typeface="Times New Roman" panose="02020603050405020304" pitchFamily="18" charset="0"/>
              </a:rPr>
              <a:t>Click on </a:t>
            </a:r>
            <a:r>
              <a:rPr lang="en-US" sz="1600" b="1" dirty="0" smtClean="0">
                <a:solidFill>
                  <a:srgbClr val="0000FF"/>
                </a:solidFill>
                <a:latin typeface="Times New Roman" panose="02020603050405020304" pitchFamily="18" charset="0"/>
                <a:cs typeface="Times New Roman" panose="02020603050405020304" pitchFamily="18" charset="0"/>
              </a:rPr>
              <a:t>Structure drawing </a:t>
            </a:r>
            <a:r>
              <a:rPr lang="en-US" sz="1600" dirty="0" smtClean="0">
                <a:solidFill>
                  <a:srgbClr val="0000FF"/>
                </a:solidFill>
                <a:latin typeface="Times New Roman" panose="02020603050405020304" pitchFamily="18" charset="0"/>
                <a:cs typeface="Times New Roman" panose="02020603050405020304" pitchFamily="18" charset="0"/>
              </a:rPr>
              <a:t>button</a:t>
            </a:r>
          </a:p>
        </p:txBody>
      </p:sp>
      <p:sp>
        <p:nvSpPr>
          <p:cNvPr id="15" name="Rounded Rectangular Callout 14"/>
          <p:cNvSpPr/>
          <p:nvPr/>
        </p:nvSpPr>
        <p:spPr bwMode="auto">
          <a:xfrm>
            <a:off x="4816748" y="2089107"/>
            <a:ext cx="371192" cy="434935"/>
          </a:xfrm>
          <a:prstGeom prst="wedgeRoundRectCallout">
            <a:avLst>
              <a:gd name="adj1" fmla="val -115583"/>
              <a:gd name="adj2" fmla="val -78681"/>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4</a:t>
            </a:r>
            <a:endParaRPr kumimoji="0" lang="en-US" sz="2000" b="1" i="0" u="none" strike="noStrike" cap="none" normalizeH="0" baseline="0" dirty="0" smtClean="0">
              <a:ln>
                <a:noFill/>
              </a:ln>
              <a:solidFill>
                <a:srgbClr val="0000FF"/>
              </a:solidFill>
              <a:effectLst/>
              <a:latin typeface="Arial" charset="0"/>
            </a:endParaRPr>
          </a:p>
        </p:txBody>
      </p:sp>
      <p:sp>
        <p:nvSpPr>
          <p:cNvPr id="16"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64</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78741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231"/>
          <a:stretch/>
        </p:blipFill>
        <p:spPr bwMode="auto">
          <a:xfrm>
            <a:off x="553507" y="1232178"/>
            <a:ext cx="7019925" cy="5062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criteria for </a:t>
            </a:r>
            <a:r>
              <a:rPr lang="en-US" b="1" dirty="0" smtClean="0">
                <a:latin typeface="Times New Roman" panose="02020603050405020304" pitchFamily="18" charset="0"/>
                <a:cs typeface="Times New Roman" panose="02020603050405020304" pitchFamily="18" charset="0"/>
              </a:rPr>
              <a:t>searching (</a:t>
            </a:r>
            <a:r>
              <a:rPr lang="en-US" b="1" dirty="0" smtClean="0">
                <a:latin typeface="Times New Roman" panose="02020603050405020304" pitchFamily="18" charset="0"/>
                <a:cs typeface="Times New Roman" panose="02020603050405020304" pitchFamily="18" charset="0"/>
              </a:rPr>
              <a:t>2)</a:t>
            </a:r>
            <a:endParaRPr lang="en-US" b="1" dirty="0">
              <a:latin typeface="Times New Roman" panose="02020603050405020304" pitchFamily="18" charset="0"/>
              <a:cs typeface="Times New Roman" panose="02020603050405020304" pitchFamily="18" charset="0"/>
            </a:endParaRPr>
          </a:p>
        </p:txBody>
      </p:sp>
      <p:sp>
        <p:nvSpPr>
          <p:cNvPr id="7" name="Rounded Rectangular Callout 6"/>
          <p:cNvSpPr/>
          <p:nvPr/>
        </p:nvSpPr>
        <p:spPr bwMode="auto">
          <a:xfrm>
            <a:off x="2971000" y="2562819"/>
            <a:ext cx="371192" cy="434935"/>
          </a:xfrm>
          <a:prstGeom prst="wedgeRoundRectCallout">
            <a:avLst>
              <a:gd name="adj1" fmla="val -125339"/>
              <a:gd name="adj2" fmla="val 14989"/>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6</a:t>
            </a:r>
            <a:endParaRPr kumimoji="0" lang="en-US" sz="2000" b="1" i="0" u="none" strike="noStrike" cap="none" normalizeH="0" baseline="0" dirty="0" smtClean="0">
              <a:ln>
                <a:noFill/>
              </a:ln>
              <a:solidFill>
                <a:srgbClr val="0000FF"/>
              </a:solidFill>
              <a:effectLst/>
              <a:latin typeface="Arial"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FF0000"/>
                </a:solidFill>
              </a:rPr>
              <a:t>Example 4 </a:t>
            </a:r>
            <a:r>
              <a:rPr lang="en-US" altLang="en-US" sz="2000" dirty="0" smtClean="0">
                <a:solidFill>
                  <a:srgbClr val="0000FF"/>
                </a:solidFill>
              </a:rPr>
              <a:t>– </a:t>
            </a:r>
            <a:r>
              <a:rPr lang="en-US" sz="2000" dirty="0"/>
              <a:t>illustration of </a:t>
            </a:r>
            <a:r>
              <a:rPr lang="en-US" sz="2000" u="sng" dirty="0" smtClean="0"/>
              <a:t>chain </a:t>
            </a:r>
            <a:r>
              <a:rPr lang="en-US" sz="2000" u="sng" dirty="0"/>
              <a:t>type </a:t>
            </a:r>
            <a:r>
              <a:rPr lang="en-US" sz="2000" dirty="0"/>
              <a:t>fragment for </a:t>
            </a:r>
            <a:r>
              <a:rPr lang="en-US" sz="2000" dirty="0" smtClean="0"/>
              <a:t>searching of metabolites</a:t>
            </a:r>
            <a:endParaRPr lang="en-US" sz="2000" dirty="0"/>
          </a:p>
        </p:txBody>
      </p:sp>
      <p:sp>
        <p:nvSpPr>
          <p:cNvPr id="14" name="Rounded Rectangular Callout 13"/>
          <p:cNvSpPr/>
          <p:nvPr/>
        </p:nvSpPr>
        <p:spPr bwMode="auto">
          <a:xfrm>
            <a:off x="742383" y="2008467"/>
            <a:ext cx="371192" cy="434935"/>
          </a:xfrm>
          <a:prstGeom prst="wedgeRoundRectCallout">
            <a:avLst>
              <a:gd name="adj1" fmla="val 99051"/>
              <a:gd name="adj2" fmla="val 79799"/>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7</a:t>
            </a:r>
          </a:p>
        </p:txBody>
      </p:sp>
      <p:sp>
        <p:nvSpPr>
          <p:cNvPr id="19" name="Rounded Rectangular Callout 18"/>
          <p:cNvSpPr/>
          <p:nvPr/>
        </p:nvSpPr>
        <p:spPr bwMode="auto">
          <a:xfrm>
            <a:off x="2874474" y="1792072"/>
            <a:ext cx="371192" cy="434935"/>
          </a:xfrm>
          <a:prstGeom prst="wedgeRoundRectCallout">
            <a:avLst>
              <a:gd name="adj1" fmla="val -125339"/>
              <a:gd name="adj2" fmla="val 6703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5</a:t>
            </a:r>
            <a:endParaRPr kumimoji="0" lang="en-US" sz="2000" b="1" i="0" u="none" strike="noStrike" cap="none" normalizeH="0" baseline="0" dirty="0" smtClean="0">
              <a:ln>
                <a:noFill/>
              </a:ln>
              <a:solidFill>
                <a:srgbClr val="0000FF"/>
              </a:solidFill>
              <a:effectLst/>
              <a:latin typeface="Arial" charset="0"/>
            </a:endParaRPr>
          </a:p>
        </p:txBody>
      </p:sp>
      <p:sp>
        <p:nvSpPr>
          <p:cNvPr id="12" name="TextBox 11"/>
          <p:cNvSpPr txBox="1"/>
          <p:nvPr/>
        </p:nvSpPr>
        <p:spPr>
          <a:xfrm>
            <a:off x="3890552" y="4716122"/>
            <a:ext cx="6674841" cy="1815882"/>
          </a:xfrm>
          <a:prstGeom prst="rect">
            <a:avLst/>
          </a:prstGeom>
          <a:solidFill>
            <a:schemeClr val="bg1"/>
          </a:solidFill>
        </p:spPr>
        <p:txBody>
          <a:bodyPr wrap="square" rtlCol="0">
            <a:spAutoFit/>
          </a:bodyPr>
          <a:lstStyle/>
          <a:p>
            <a:pPr marL="342900" indent="-342900">
              <a:buFont typeface="+mj-lt"/>
              <a:buAutoNum type="arabicParenR" startAt="5"/>
            </a:pPr>
            <a:r>
              <a:rPr lang="en-US" sz="1600" dirty="0" smtClean="0">
                <a:solidFill>
                  <a:srgbClr val="0000FF"/>
                </a:solidFill>
                <a:latin typeface="Times New Roman" panose="02020603050405020304" pitchFamily="18" charset="0"/>
                <a:cs typeface="Times New Roman" panose="02020603050405020304" pitchFamily="18" charset="0"/>
              </a:rPr>
              <a:t>Click on Common fragments</a:t>
            </a:r>
          </a:p>
          <a:p>
            <a:pPr marL="342900" indent="-342900">
              <a:buAutoNum type="arabicParenR" startAt="5"/>
            </a:pPr>
            <a:r>
              <a:rPr lang="en-US" sz="1600" dirty="0" smtClean="0">
                <a:solidFill>
                  <a:srgbClr val="0000FF"/>
                </a:solidFill>
                <a:latin typeface="Times New Roman" panose="02020603050405020304" pitchFamily="18" charset="0"/>
                <a:cs typeface="Times New Roman" panose="02020603050405020304" pitchFamily="18" charset="0"/>
              </a:rPr>
              <a:t>Select Fragment option</a:t>
            </a:r>
          </a:p>
          <a:p>
            <a:pPr marL="342900" indent="-342900">
              <a:buAutoNum type="arabicParenR" startAt="5"/>
            </a:pPr>
            <a:r>
              <a:rPr lang="en-US" sz="1600" dirty="0" smtClean="0">
                <a:solidFill>
                  <a:srgbClr val="0000FF"/>
                </a:solidFill>
                <a:latin typeface="Times New Roman" panose="02020603050405020304" pitchFamily="18" charset="0"/>
                <a:cs typeface="Times New Roman" panose="02020603050405020304" pitchFamily="18" charset="0"/>
              </a:rPr>
              <a:t>Click New fragment</a:t>
            </a:r>
          </a:p>
          <a:p>
            <a:pPr marL="342900" indent="-342900">
              <a:buAutoNum type="arabicParenR" startAt="5"/>
            </a:pPr>
            <a:r>
              <a:rPr lang="en-US" sz="1600" dirty="0" smtClean="0">
                <a:solidFill>
                  <a:srgbClr val="0000FF"/>
                </a:solidFill>
                <a:latin typeface="Times New Roman" panose="02020603050405020304" pitchFamily="18" charset="0"/>
                <a:cs typeface="Times New Roman" panose="02020603050405020304" pitchFamily="18" charset="0"/>
              </a:rPr>
              <a:t>Select Chain type</a:t>
            </a:r>
          </a:p>
          <a:p>
            <a:pPr marL="342900" indent="-342900">
              <a:buAutoNum type="arabicParenR" startAt="5"/>
            </a:pPr>
            <a:r>
              <a:rPr lang="en-US" sz="1600" dirty="0" smtClean="0">
                <a:solidFill>
                  <a:srgbClr val="0000FF"/>
                </a:solidFill>
                <a:latin typeface="Times New Roman" panose="02020603050405020304" pitchFamily="18" charset="0"/>
                <a:cs typeface="Times New Roman" panose="02020603050405020304" pitchFamily="18" charset="0"/>
              </a:rPr>
              <a:t>Add name of the fragment (or keep it as it is)</a:t>
            </a:r>
          </a:p>
          <a:p>
            <a:pPr marL="342900" indent="-342900">
              <a:buAutoNum type="arabicParenR" startAt="5"/>
            </a:pPr>
            <a:r>
              <a:rPr lang="en-US" sz="1600" dirty="0" smtClean="0">
                <a:solidFill>
                  <a:srgbClr val="0000FF"/>
                </a:solidFill>
                <a:latin typeface="Times New Roman" panose="02020603050405020304" pitchFamily="18" charset="0"/>
                <a:cs typeface="Times New Roman" panose="02020603050405020304" pitchFamily="18" charset="0"/>
              </a:rPr>
              <a:t>Select single bond</a:t>
            </a:r>
          </a:p>
          <a:p>
            <a:pPr marL="342900" indent="-342900">
              <a:buAutoNum type="arabicParenR" startAt="5"/>
            </a:pPr>
            <a:r>
              <a:rPr lang="en-US" sz="1600" dirty="0" smtClean="0">
                <a:solidFill>
                  <a:srgbClr val="0000FF"/>
                </a:solidFill>
                <a:latin typeface="Times New Roman" panose="02020603050405020304" pitchFamily="18" charset="0"/>
                <a:cs typeface="Times New Roman" panose="02020603050405020304" pitchFamily="18" charset="0"/>
              </a:rPr>
              <a:t>Click OK button</a:t>
            </a:r>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909" y="1423238"/>
            <a:ext cx="4170866" cy="2714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ounded Rectangular Callout 19"/>
          <p:cNvSpPr/>
          <p:nvPr/>
        </p:nvSpPr>
        <p:spPr bwMode="auto">
          <a:xfrm>
            <a:off x="5459544" y="2244979"/>
            <a:ext cx="371192" cy="434935"/>
          </a:xfrm>
          <a:prstGeom prst="wedgeRoundRectCallout">
            <a:avLst>
              <a:gd name="adj1" fmla="val 181978"/>
              <a:gd name="adj2" fmla="val -5162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9</a:t>
            </a:r>
            <a:endParaRPr kumimoji="0" lang="en-US" sz="2000" b="1" i="0" u="none" strike="noStrike" cap="none" normalizeH="0" baseline="0" dirty="0" smtClean="0">
              <a:ln>
                <a:noFill/>
              </a:ln>
              <a:solidFill>
                <a:srgbClr val="0000FF"/>
              </a:solidFill>
              <a:effectLst/>
              <a:latin typeface="Arial" charset="0"/>
            </a:endParaRPr>
          </a:p>
        </p:txBody>
      </p:sp>
      <p:sp>
        <p:nvSpPr>
          <p:cNvPr id="15" name="Rounded Rectangular Callout 14"/>
          <p:cNvSpPr/>
          <p:nvPr/>
        </p:nvSpPr>
        <p:spPr bwMode="auto">
          <a:xfrm>
            <a:off x="5459544" y="3014892"/>
            <a:ext cx="371192" cy="434935"/>
          </a:xfrm>
          <a:prstGeom prst="wedgeRoundRectCallout">
            <a:avLst>
              <a:gd name="adj1" fmla="val 118563"/>
              <a:gd name="adj2" fmla="val -66192"/>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8</a:t>
            </a:r>
            <a:endParaRPr kumimoji="0" lang="en-US" sz="2000" b="1" i="0" u="none" strike="noStrike" cap="none" normalizeH="0" baseline="0" dirty="0" smtClean="0">
              <a:ln>
                <a:noFill/>
              </a:ln>
              <a:solidFill>
                <a:srgbClr val="0000FF"/>
              </a:solidFill>
              <a:effectLst/>
              <a:latin typeface="Arial" charset="0"/>
            </a:endParaRPr>
          </a:p>
        </p:txBody>
      </p:sp>
      <p:sp>
        <p:nvSpPr>
          <p:cNvPr id="16" name="Rounded Rectangular Callout 15"/>
          <p:cNvSpPr/>
          <p:nvPr/>
        </p:nvSpPr>
        <p:spPr bwMode="auto">
          <a:xfrm>
            <a:off x="7858408" y="2124014"/>
            <a:ext cx="549126" cy="442674"/>
          </a:xfrm>
          <a:prstGeom prst="wedgeRoundRectCallout">
            <a:avLst>
              <a:gd name="adj1" fmla="val 136741"/>
              <a:gd name="adj2" fmla="val 39824"/>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10</a:t>
            </a:r>
            <a:endParaRPr kumimoji="0" lang="en-US" sz="2000" b="1" i="0" u="none" strike="noStrike" cap="none" normalizeH="0" baseline="0" dirty="0" smtClean="0">
              <a:ln>
                <a:noFill/>
              </a:ln>
              <a:solidFill>
                <a:srgbClr val="0000FF"/>
              </a:solidFill>
              <a:effectLst/>
              <a:latin typeface="Arial" charset="0"/>
            </a:endParaRPr>
          </a:p>
        </p:txBody>
      </p:sp>
      <p:sp>
        <p:nvSpPr>
          <p:cNvPr id="17" name="Rounded Rectangular Callout 16"/>
          <p:cNvSpPr/>
          <p:nvPr/>
        </p:nvSpPr>
        <p:spPr bwMode="auto">
          <a:xfrm>
            <a:off x="7704499" y="3542203"/>
            <a:ext cx="669839" cy="442674"/>
          </a:xfrm>
          <a:prstGeom prst="wedgeRoundRectCallout">
            <a:avLst>
              <a:gd name="adj1" fmla="val 112488"/>
              <a:gd name="adj2" fmla="val 39824"/>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11</a:t>
            </a:r>
            <a:endParaRPr kumimoji="0" lang="en-US" sz="2000" b="1" i="0" u="none" strike="noStrike" cap="none" normalizeH="0" baseline="0" dirty="0" smtClean="0">
              <a:ln>
                <a:noFill/>
              </a:ln>
              <a:solidFill>
                <a:srgbClr val="0000FF"/>
              </a:solidFill>
              <a:effectLst/>
              <a:latin typeface="Arial" charset="0"/>
            </a:endParaRPr>
          </a:p>
        </p:txBody>
      </p:sp>
      <p:sp>
        <p:nvSpPr>
          <p:cNvPr id="18"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65</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71674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8715"/>
          <a:stretch/>
        </p:blipFill>
        <p:spPr bwMode="auto">
          <a:xfrm>
            <a:off x="411932" y="1221973"/>
            <a:ext cx="8741121"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criteria for </a:t>
            </a:r>
            <a:r>
              <a:rPr lang="en-US" b="1" dirty="0" smtClean="0">
                <a:latin typeface="Times New Roman" panose="02020603050405020304" pitchFamily="18" charset="0"/>
                <a:cs typeface="Times New Roman" panose="02020603050405020304" pitchFamily="18" charset="0"/>
              </a:rPr>
              <a:t>searching (</a:t>
            </a:r>
            <a:r>
              <a:rPr lang="en-US" b="1" dirty="0" smtClean="0">
                <a:latin typeface="Times New Roman" panose="02020603050405020304" pitchFamily="18" charset="0"/>
                <a:cs typeface="Times New Roman" panose="02020603050405020304" pitchFamily="18" charset="0"/>
              </a:rPr>
              <a:t>3)</a:t>
            </a:r>
            <a:endParaRPr lang="en-US" b="1" dirty="0">
              <a:latin typeface="Times New Roman" panose="02020603050405020304" pitchFamily="18" charset="0"/>
              <a:cs typeface="Times New Roman" panose="02020603050405020304" pitchFamily="18" charset="0"/>
            </a:endParaRPr>
          </a:p>
        </p:txBody>
      </p:sp>
      <p:sp>
        <p:nvSpPr>
          <p:cNvPr id="7" name="Rounded Rectangular Callout 6"/>
          <p:cNvSpPr/>
          <p:nvPr/>
        </p:nvSpPr>
        <p:spPr bwMode="auto">
          <a:xfrm>
            <a:off x="4338074" y="1309571"/>
            <a:ext cx="668492" cy="442674"/>
          </a:xfrm>
          <a:prstGeom prst="wedgeRoundRectCallout">
            <a:avLst>
              <a:gd name="adj1" fmla="val -114504"/>
              <a:gd name="adj2" fmla="val 12944"/>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13</a:t>
            </a:r>
            <a:endParaRPr kumimoji="0" lang="en-US" sz="2000" b="1" i="0" u="none" strike="noStrike" cap="none" normalizeH="0" baseline="0" dirty="0" smtClean="0">
              <a:ln>
                <a:noFill/>
              </a:ln>
              <a:solidFill>
                <a:srgbClr val="0000FF"/>
              </a:solidFill>
              <a:effectLst/>
              <a:latin typeface="Arial"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FF0000"/>
                </a:solidFill>
              </a:rPr>
              <a:t>Example 4 </a:t>
            </a:r>
            <a:r>
              <a:rPr lang="en-US" altLang="en-US" sz="2000" dirty="0" smtClean="0">
                <a:solidFill>
                  <a:srgbClr val="0000FF"/>
                </a:solidFill>
              </a:rPr>
              <a:t>– </a:t>
            </a:r>
            <a:r>
              <a:rPr lang="en-US" sz="2000" dirty="0"/>
              <a:t>illustration of </a:t>
            </a:r>
            <a:r>
              <a:rPr lang="en-US" sz="2000" u="sng" dirty="0" smtClean="0"/>
              <a:t>chain </a:t>
            </a:r>
            <a:r>
              <a:rPr lang="en-US" sz="2000" u="sng" dirty="0"/>
              <a:t>type </a:t>
            </a:r>
            <a:r>
              <a:rPr lang="en-US" sz="2000" dirty="0"/>
              <a:t>fragment for </a:t>
            </a:r>
            <a:r>
              <a:rPr lang="en-US" sz="2000" dirty="0" smtClean="0"/>
              <a:t>searching of metabolites</a:t>
            </a:r>
            <a:endParaRPr lang="en-US" sz="2000" dirty="0"/>
          </a:p>
        </p:txBody>
      </p:sp>
      <p:sp>
        <p:nvSpPr>
          <p:cNvPr id="14" name="Rounded Rectangular Callout 13"/>
          <p:cNvSpPr/>
          <p:nvPr/>
        </p:nvSpPr>
        <p:spPr bwMode="auto">
          <a:xfrm>
            <a:off x="0" y="3193902"/>
            <a:ext cx="597528" cy="442674"/>
          </a:xfrm>
          <a:prstGeom prst="wedgeRoundRectCallout">
            <a:avLst>
              <a:gd name="adj1" fmla="val 99051"/>
              <a:gd name="adj2" fmla="val 79799"/>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12</a:t>
            </a:r>
            <a:endParaRPr kumimoji="0" lang="en-US" sz="2000" b="1" i="0" u="none" strike="noStrike" cap="none" normalizeH="0" baseline="0" dirty="0" smtClean="0">
              <a:ln>
                <a:noFill/>
              </a:ln>
              <a:solidFill>
                <a:srgbClr val="0000FF"/>
              </a:solidFill>
              <a:effectLst/>
              <a:latin typeface="Arial" charset="0"/>
            </a:endParaRPr>
          </a:p>
        </p:txBody>
      </p:sp>
      <p:sp>
        <p:nvSpPr>
          <p:cNvPr id="19" name="Rounded Rectangular Callout 18"/>
          <p:cNvSpPr/>
          <p:nvPr/>
        </p:nvSpPr>
        <p:spPr bwMode="auto">
          <a:xfrm>
            <a:off x="3639493" y="3191967"/>
            <a:ext cx="698581" cy="442674"/>
          </a:xfrm>
          <a:prstGeom prst="wedgeRoundRectCallout">
            <a:avLst>
              <a:gd name="adj1" fmla="val 94432"/>
              <a:gd name="adj2" fmla="val 1962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14</a:t>
            </a:r>
            <a:endParaRPr kumimoji="0" lang="en-US" sz="2000" b="1" i="0" u="none" strike="noStrike" cap="none" normalizeH="0" baseline="0" dirty="0" smtClean="0">
              <a:ln>
                <a:noFill/>
              </a:ln>
              <a:solidFill>
                <a:srgbClr val="0000FF"/>
              </a:solidFill>
              <a:effectLst/>
              <a:latin typeface="Arial" charset="0"/>
            </a:endParaRPr>
          </a:p>
        </p:txBody>
      </p:sp>
      <p:sp>
        <p:nvSpPr>
          <p:cNvPr id="12" name="TextBox 11"/>
          <p:cNvSpPr txBox="1"/>
          <p:nvPr/>
        </p:nvSpPr>
        <p:spPr>
          <a:xfrm>
            <a:off x="6467602" y="4546990"/>
            <a:ext cx="5528241" cy="1323439"/>
          </a:xfrm>
          <a:prstGeom prst="rect">
            <a:avLst/>
          </a:prstGeom>
          <a:solidFill>
            <a:schemeClr val="bg1"/>
          </a:solidFill>
        </p:spPr>
        <p:txBody>
          <a:bodyPr wrap="square" rtlCol="0">
            <a:spAutoFit/>
          </a:bodyPr>
          <a:lstStyle/>
          <a:p>
            <a:pPr marL="342900" indent="-342900">
              <a:buFont typeface="+mj-lt"/>
              <a:buAutoNum type="arabicParenR" startAt="12"/>
            </a:pPr>
            <a:r>
              <a:rPr lang="en-US" sz="1600" dirty="0" smtClean="0">
                <a:solidFill>
                  <a:srgbClr val="0000FF"/>
                </a:solidFill>
                <a:latin typeface="Times New Roman" panose="02020603050405020304" pitchFamily="18" charset="0"/>
                <a:cs typeface="Times New Roman" panose="02020603050405020304" pitchFamily="18" charset="0"/>
              </a:rPr>
              <a:t>The Chain type appears in the library</a:t>
            </a:r>
          </a:p>
          <a:p>
            <a:pPr marL="342900" indent="-342900">
              <a:buFont typeface="+mj-lt"/>
              <a:buAutoNum type="arabicParenR" startAt="12"/>
            </a:pPr>
            <a:r>
              <a:rPr lang="en-US" sz="1600" dirty="0" smtClean="0">
                <a:solidFill>
                  <a:srgbClr val="0000FF"/>
                </a:solidFill>
                <a:latin typeface="Times New Roman" panose="02020603050405020304" pitchFamily="18" charset="0"/>
                <a:cs typeface="Times New Roman" panose="02020603050405020304" pitchFamily="18" charset="0"/>
              </a:rPr>
              <a:t>Select C-atom</a:t>
            </a:r>
          </a:p>
          <a:p>
            <a:pPr marL="342900" indent="-342900">
              <a:buFont typeface="+mj-lt"/>
              <a:buAutoNum type="arabicParenR" startAt="12"/>
            </a:pPr>
            <a:r>
              <a:rPr lang="en-US" sz="1600" dirty="0" smtClean="0">
                <a:solidFill>
                  <a:srgbClr val="0000FF"/>
                </a:solidFill>
                <a:latin typeface="Times New Roman" panose="02020603050405020304" pitchFamily="18" charset="0"/>
                <a:cs typeface="Times New Roman" panose="02020603050405020304" pitchFamily="18" charset="0"/>
              </a:rPr>
              <a:t>Put it on the blank space</a:t>
            </a:r>
          </a:p>
          <a:p>
            <a:pPr marL="342900" indent="-342900">
              <a:buFont typeface="+mj-lt"/>
              <a:buAutoNum type="arabicParenR" startAt="12"/>
            </a:pPr>
            <a:r>
              <a:rPr lang="en-US" sz="1600" dirty="0" smtClean="0">
                <a:solidFill>
                  <a:srgbClr val="0000FF"/>
                </a:solidFill>
                <a:latin typeface="Times New Roman" panose="02020603050405020304" pitchFamily="18" charset="0"/>
                <a:cs typeface="Times New Roman" panose="02020603050405020304" pitchFamily="18" charset="0"/>
              </a:rPr>
              <a:t>Right-click over it and select SP3 –hybridization sp3</a:t>
            </a:r>
          </a:p>
          <a:p>
            <a:pPr marL="342900" indent="-342900">
              <a:buFont typeface="+mj-lt"/>
              <a:buAutoNum type="arabicParenR" startAt="12"/>
            </a:pPr>
            <a:r>
              <a:rPr lang="en-US" sz="1600" dirty="0" smtClean="0">
                <a:solidFill>
                  <a:srgbClr val="0000FF"/>
                </a:solidFill>
                <a:latin typeface="Times New Roman" panose="02020603050405020304" pitchFamily="18" charset="0"/>
                <a:cs typeface="Times New Roman" panose="02020603050405020304" pitchFamily="18" charset="0"/>
              </a:rPr>
              <a:t>Click OK</a:t>
            </a:r>
          </a:p>
        </p:txBody>
      </p:sp>
      <p:sp>
        <p:nvSpPr>
          <p:cNvPr id="15" name="Rounded Rectangular Callout 14"/>
          <p:cNvSpPr/>
          <p:nvPr/>
        </p:nvSpPr>
        <p:spPr bwMode="auto">
          <a:xfrm>
            <a:off x="3892990" y="4043117"/>
            <a:ext cx="630680" cy="442674"/>
          </a:xfrm>
          <a:prstGeom prst="wedgeRoundRectCallout">
            <a:avLst>
              <a:gd name="adj1" fmla="val 101557"/>
              <a:gd name="adj2" fmla="val -74373"/>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15</a:t>
            </a:r>
          </a:p>
        </p:txBody>
      </p:sp>
      <p:sp>
        <p:nvSpPr>
          <p:cNvPr id="18" name="Rounded Rectangular Callout 17"/>
          <p:cNvSpPr/>
          <p:nvPr/>
        </p:nvSpPr>
        <p:spPr bwMode="auto">
          <a:xfrm>
            <a:off x="4672320" y="5454931"/>
            <a:ext cx="768058" cy="442674"/>
          </a:xfrm>
          <a:prstGeom prst="wedgeRoundRectCallout">
            <a:avLst>
              <a:gd name="adj1" fmla="val 102346"/>
              <a:gd name="adj2" fmla="val -74373"/>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16</a:t>
            </a:r>
          </a:p>
        </p:txBody>
      </p:sp>
      <p:sp>
        <p:nvSpPr>
          <p:cNvPr id="16"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66</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06305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90" y="1183234"/>
            <a:ext cx="6596462" cy="3786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criteria for </a:t>
            </a:r>
            <a:r>
              <a:rPr lang="en-US" b="1" dirty="0" smtClean="0">
                <a:latin typeface="Times New Roman" panose="02020603050405020304" pitchFamily="18" charset="0"/>
                <a:cs typeface="Times New Roman" panose="02020603050405020304" pitchFamily="18" charset="0"/>
              </a:rPr>
              <a:t>searching (</a:t>
            </a:r>
            <a:r>
              <a:rPr lang="en-US" b="1" dirty="0" smtClean="0">
                <a:latin typeface="Times New Roman" panose="02020603050405020304" pitchFamily="18" charset="0"/>
                <a:cs typeface="Times New Roman" panose="02020603050405020304" pitchFamily="18" charset="0"/>
              </a:rPr>
              <a:t>4)</a:t>
            </a:r>
            <a:endParaRPr lang="en-US" b="1" dirty="0">
              <a:latin typeface="Times New Roman" panose="02020603050405020304" pitchFamily="18" charset="0"/>
              <a:cs typeface="Times New Roman" panose="02020603050405020304" pitchFamily="18" charset="0"/>
            </a:endParaRPr>
          </a:p>
        </p:txBody>
      </p:sp>
      <p:sp>
        <p:nvSpPr>
          <p:cNvPr id="7" name="Rounded Rectangular Callout 6"/>
          <p:cNvSpPr/>
          <p:nvPr/>
        </p:nvSpPr>
        <p:spPr bwMode="auto">
          <a:xfrm>
            <a:off x="2874474" y="2133436"/>
            <a:ext cx="683538" cy="442674"/>
          </a:xfrm>
          <a:prstGeom prst="wedgeRoundRectCallout">
            <a:avLst>
              <a:gd name="adj1" fmla="val -84279"/>
              <a:gd name="adj2" fmla="val 12944"/>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18</a:t>
            </a:r>
            <a:endParaRPr kumimoji="0" lang="en-US" sz="2000" b="1" i="0" u="none" strike="noStrike" cap="none" normalizeH="0" baseline="0" dirty="0" smtClean="0">
              <a:ln>
                <a:noFill/>
              </a:ln>
              <a:solidFill>
                <a:srgbClr val="0000FF"/>
              </a:solidFill>
              <a:effectLst/>
              <a:latin typeface="Arial"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FF0000"/>
                </a:solidFill>
              </a:rPr>
              <a:t>Example 4 </a:t>
            </a:r>
            <a:r>
              <a:rPr lang="en-US" altLang="en-US" sz="2000" dirty="0" smtClean="0">
                <a:solidFill>
                  <a:srgbClr val="0000FF"/>
                </a:solidFill>
              </a:rPr>
              <a:t>– </a:t>
            </a:r>
            <a:r>
              <a:rPr lang="en-US" sz="2000" dirty="0"/>
              <a:t>illustration of </a:t>
            </a:r>
            <a:r>
              <a:rPr lang="en-US" sz="2000" u="sng" dirty="0" smtClean="0"/>
              <a:t>chain </a:t>
            </a:r>
            <a:r>
              <a:rPr lang="en-US" sz="2000" u="sng" dirty="0"/>
              <a:t>type </a:t>
            </a:r>
            <a:r>
              <a:rPr lang="en-US" sz="2000" dirty="0"/>
              <a:t>fragment for </a:t>
            </a:r>
            <a:r>
              <a:rPr lang="en-US" sz="2000" dirty="0" smtClean="0"/>
              <a:t>searching of metabolites</a:t>
            </a:r>
            <a:endParaRPr lang="en-US" sz="2000" dirty="0"/>
          </a:p>
        </p:txBody>
      </p:sp>
      <p:sp>
        <p:nvSpPr>
          <p:cNvPr id="14" name="Rounded Rectangular Callout 13"/>
          <p:cNvSpPr/>
          <p:nvPr/>
        </p:nvSpPr>
        <p:spPr bwMode="auto">
          <a:xfrm>
            <a:off x="334978" y="1527038"/>
            <a:ext cx="628204" cy="442674"/>
          </a:xfrm>
          <a:prstGeom prst="wedgeRoundRectCallout">
            <a:avLst>
              <a:gd name="adj1" fmla="val 106369"/>
              <a:gd name="adj2" fmla="val -32496"/>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17</a:t>
            </a:r>
            <a:endParaRPr kumimoji="0" lang="en-US" sz="2000" b="1" i="0" u="none" strike="noStrike" cap="none" normalizeH="0" baseline="0" dirty="0" smtClean="0">
              <a:ln>
                <a:noFill/>
              </a:ln>
              <a:solidFill>
                <a:srgbClr val="0000FF"/>
              </a:solidFill>
              <a:effectLst/>
              <a:latin typeface="Arial" charset="0"/>
            </a:endParaRPr>
          </a:p>
        </p:txBody>
      </p:sp>
      <p:sp>
        <p:nvSpPr>
          <p:cNvPr id="19" name="Rounded Rectangular Callout 18"/>
          <p:cNvSpPr/>
          <p:nvPr/>
        </p:nvSpPr>
        <p:spPr bwMode="auto">
          <a:xfrm>
            <a:off x="3485584" y="3076248"/>
            <a:ext cx="725741" cy="442674"/>
          </a:xfrm>
          <a:prstGeom prst="wedgeRoundRectCallout">
            <a:avLst>
              <a:gd name="adj1" fmla="val 81957"/>
              <a:gd name="adj2" fmla="val 25763"/>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19</a:t>
            </a:r>
          </a:p>
        </p:txBody>
      </p:sp>
      <p:sp>
        <p:nvSpPr>
          <p:cNvPr id="12" name="TextBox 11"/>
          <p:cNvSpPr txBox="1"/>
          <p:nvPr/>
        </p:nvSpPr>
        <p:spPr>
          <a:xfrm>
            <a:off x="5761432" y="4646578"/>
            <a:ext cx="5872271" cy="1569660"/>
          </a:xfrm>
          <a:prstGeom prst="rect">
            <a:avLst/>
          </a:prstGeom>
          <a:solidFill>
            <a:schemeClr val="bg1"/>
          </a:solidFill>
        </p:spPr>
        <p:txBody>
          <a:bodyPr wrap="square" rtlCol="0">
            <a:spAutoFit/>
          </a:bodyPr>
          <a:lstStyle/>
          <a:p>
            <a:pPr marL="342900" indent="-342900">
              <a:buFont typeface="+mj-lt"/>
              <a:buAutoNum type="arabicParenR" startAt="17"/>
            </a:pPr>
            <a:r>
              <a:rPr lang="en-US" sz="1600" dirty="0" smtClean="0">
                <a:solidFill>
                  <a:srgbClr val="0000FF"/>
                </a:solidFill>
                <a:latin typeface="Times New Roman" panose="02020603050405020304" pitchFamily="18" charset="0"/>
                <a:cs typeface="Times New Roman" panose="02020603050405020304" pitchFamily="18" charset="0"/>
              </a:rPr>
              <a:t>Click on the C button, to display the C atoms</a:t>
            </a:r>
          </a:p>
          <a:p>
            <a:pPr marL="342900" indent="-342900">
              <a:buFont typeface="+mj-lt"/>
              <a:buAutoNum type="arabicParenR" startAt="17"/>
            </a:pPr>
            <a:r>
              <a:rPr lang="en-US" sz="1600" dirty="0" smtClean="0">
                <a:solidFill>
                  <a:srgbClr val="0000FF"/>
                </a:solidFill>
                <a:latin typeface="Times New Roman" panose="02020603050405020304" pitchFamily="18" charset="0"/>
                <a:cs typeface="Times New Roman" panose="02020603050405020304" pitchFamily="18" charset="0"/>
              </a:rPr>
              <a:t>Click on </a:t>
            </a:r>
            <a:r>
              <a:rPr lang="en-US" sz="1600" dirty="0" err="1" smtClean="0">
                <a:solidFill>
                  <a:srgbClr val="0000FF"/>
                </a:solidFill>
                <a:latin typeface="Times New Roman" panose="02020603050405020304" pitchFamily="18" charset="0"/>
                <a:cs typeface="Times New Roman" panose="02020603050405020304" pitchFamily="18" charset="0"/>
              </a:rPr>
              <a:t>Fval</a:t>
            </a:r>
            <a:endParaRPr lang="en-US" sz="1600" dirty="0" smtClean="0">
              <a:solidFill>
                <a:srgbClr val="0000FF"/>
              </a:solidFill>
              <a:latin typeface="Times New Roman" panose="02020603050405020304" pitchFamily="18" charset="0"/>
              <a:cs typeface="Times New Roman" panose="02020603050405020304" pitchFamily="18" charset="0"/>
            </a:endParaRPr>
          </a:p>
          <a:p>
            <a:pPr marL="342900" indent="-342900">
              <a:buFont typeface="+mj-lt"/>
              <a:buAutoNum type="arabicParenR" startAt="17"/>
            </a:pPr>
            <a:r>
              <a:rPr lang="en-US" sz="1600" dirty="0" smtClean="0">
                <a:solidFill>
                  <a:srgbClr val="0000FF"/>
                </a:solidFill>
                <a:latin typeface="Times New Roman" panose="02020603050405020304" pitchFamily="18" charset="0"/>
                <a:cs typeface="Times New Roman" panose="02020603050405020304" pitchFamily="18" charset="0"/>
              </a:rPr>
              <a:t>Right-click over the C atom </a:t>
            </a:r>
          </a:p>
          <a:p>
            <a:pPr marL="342900" indent="-342900">
              <a:buFont typeface="+mj-lt"/>
              <a:buAutoNum type="arabicParenR" startAt="17"/>
            </a:pPr>
            <a:r>
              <a:rPr lang="en-US" sz="1600" dirty="0" smtClean="0">
                <a:solidFill>
                  <a:srgbClr val="0000FF"/>
                </a:solidFill>
                <a:latin typeface="Times New Roman" panose="02020603050405020304" pitchFamily="18" charset="0"/>
                <a:cs typeface="Times New Roman" panose="02020603050405020304" pitchFamily="18" charset="0"/>
              </a:rPr>
              <a:t>Select Single bond Chain Entrance</a:t>
            </a:r>
          </a:p>
          <a:p>
            <a:pPr marL="342900" indent="-342900">
              <a:buFont typeface="+mj-lt"/>
              <a:buAutoNum type="arabicParenR" startAt="17"/>
            </a:pPr>
            <a:r>
              <a:rPr lang="en-US" sz="1600" dirty="0" smtClean="0">
                <a:solidFill>
                  <a:srgbClr val="0000FF"/>
                </a:solidFill>
                <a:latin typeface="Times New Roman" panose="02020603050405020304" pitchFamily="18" charset="0"/>
                <a:cs typeface="Times New Roman" panose="02020603050405020304" pitchFamily="18" charset="0"/>
              </a:rPr>
              <a:t>Left click over the C atom, select Single bond Chain Exit</a:t>
            </a:r>
          </a:p>
          <a:p>
            <a:pPr marL="342900" indent="-342900">
              <a:buFont typeface="+mj-lt"/>
              <a:buAutoNum type="arabicParenR" startAt="17"/>
            </a:pPr>
            <a:r>
              <a:rPr lang="en-US" sz="1600" dirty="0" smtClean="0">
                <a:solidFill>
                  <a:srgbClr val="0000FF"/>
                </a:solidFill>
                <a:latin typeface="Times New Roman" panose="02020603050405020304" pitchFamily="18" charset="0"/>
                <a:cs typeface="Times New Roman" panose="02020603050405020304" pitchFamily="18" charset="0"/>
              </a:rPr>
              <a:t>Repeat step 21 twice to create 3 single bonds labeled with X1</a:t>
            </a:r>
          </a:p>
        </p:txBody>
      </p:sp>
      <p:sp>
        <p:nvSpPr>
          <p:cNvPr id="15" name="Rounded Rectangular Callout 14"/>
          <p:cNvSpPr/>
          <p:nvPr/>
        </p:nvSpPr>
        <p:spPr bwMode="auto">
          <a:xfrm>
            <a:off x="3739081" y="3907315"/>
            <a:ext cx="700045" cy="442674"/>
          </a:xfrm>
          <a:prstGeom prst="wedgeRoundRectCallout">
            <a:avLst>
              <a:gd name="adj1" fmla="val 125961"/>
              <a:gd name="adj2" fmla="val -74373"/>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20</a:t>
            </a:r>
            <a:endParaRPr kumimoji="0" lang="en-US" sz="2000" b="1" i="0" u="none" strike="noStrike" cap="none" normalizeH="0" baseline="0" dirty="0" smtClean="0">
              <a:ln>
                <a:noFill/>
              </a:ln>
              <a:solidFill>
                <a:srgbClr val="0000FF"/>
              </a:solidFill>
              <a:effectLst/>
              <a:latin typeface="Arial" charset="0"/>
            </a:endParaRPr>
          </a:p>
        </p:txBody>
      </p:sp>
      <p:pic>
        <p:nvPicPr>
          <p:cNvPr id="4403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695" b="8974"/>
          <a:stretch/>
        </p:blipFill>
        <p:spPr bwMode="auto">
          <a:xfrm>
            <a:off x="7550589" y="971223"/>
            <a:ext cx="3141554" cy="1846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ular Callout 17"/>
          <p:cNvSpPr/>
          <p:nvPr/>
        </p:nvSpPr>
        <p:spPr bwMode="auto">
          <a:xfrm>
            <a:off x="7061703" y="2350904"/>
            <a:ext cx="823111" cy="442674"/>
          </a:xfrm>
          <a:prstGeom prst="wedgeRoundRectCallout">
            <a:avLst>
              <a:gd name="adj1" fmla="val 102346"/>
              <a:gd name="adj2" fmla="val -74373"/>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21</a:t>
            </a:r>
            <a:endParaRPr kumimoji="0" lang="en-US" sz="2000" b="1" i="0" u="none" strike="noStrike" cap="none" normalizeH="0" baseline="0" dirty="0" smtClean="0">
              <a:ln>
                <a:noFill/>
              </a:ln>
              <a:solidFill>
                <a:srgbClr val="0000FF"/>
              </a:solidFill>
              <a:effectLst/>
              <a:latin typeface="Arial" charset="0"/>
            </a:endParaRPr>
          </a:p>
        </p:txBody>
      </p:sp>
      <p:pic>
        <p:nvPicPr>
          <p:cNvPr id="4403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17111" b="13108"/>
          <a:stretch/>
        </p:blipFill>
        <p:spPr bwMode="auto">
          <a:xfrm>
            <a:off x="8404444" y="2891845"/>
            <a:ext cx="2179057" cy="151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ular Callout 15"/>
          <p:cNvSpPr/>
          <p:nvPr/>
        </p:nvSpPr>
        <p:spPr bwMode="auto">
          <a:xfrm>
            <a:off x="7623018" y="3518922"/>
            <a:ext cx="795195" cy="442674"/>
          </a:xfrm>
          <a:prstGeom prst="wedgeRoundRectCallout">
            <a:avLst>
              <a:gd name="adj1" fmla="val 134591"/>
              <a:gd name="adj2" fmla="val 38112"/>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22</a:t>
            </a:r>
            <a:endParaRPr kumimoji="0" lang="en-US" sz="2000" b="1" i="0" u="none" strike="noStrike" cap="none" normalizeH="0" baseline="0" dirty="0" smtClean="0">
              <a:ln>
                <a:noFill/>
              </a:ln>
              <a:solidFill>
                <a:srgbClr val="0000FF"/>
              </a:solidFill>
              <a:effectLst/>
              <a:latin typeface="Arial" charset="0"/>
            </a:endParaRPr>
          </a:p>
        </p:txBody>
      </p:sp>
      <p:sp>
        <p:nvSpPr>
          <p:cNvPr id="17"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67</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60247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3969" y="1109468"/>
            <a:ext cx="4147107" cy="2899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90" y="1154127"/>
            <a:ext cx="2575780" cy="4729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criteria for </a:t>
            </a:r>
            <a:r>
              <a:rPr lang="en-US" b="1" dirty="0" smtClean="0">
                <a:latin typeface="Times New Roman" panose="02020603050405020304" pitchFamily="18" charset="0"/>
                <a:cs typeface="Times New Roman" panose="02020603050405020304" pitchFamily="18" charset="0"/>
              </a:rPr>
              <a:t>searching (</a:t>
            </a:r>
            <a:r>
              <a:rPr lang="en-US" b="1" dirty="0" smtClean="0">
                <a:latin typeface="Times New Roman" panose="02020603050405020304" pitchFamily="18" charset="0"/>
                <a:cs typeface="Times New Roman" panose="02020603050405020304" pitchFamily="18" charset="0"/>
              </a:rPr>
              <a:t>5)</a:t>
            </a:r>
            <a:endParaRPr lang="en-US" b="1" dirty="0">
              <a:latin typeface="Times New Roman" panose="02020603050405020304" pitchFamily="18" charset="0"/>
              <a:cs typeface="Times New Roman" panose="02020603050405020304" pitchFamily="18" charset="0"/>
            </a:endParaRPr>
          </a:p>
        </p:txBody>
      </p:sp>
      <p:sp>
        <p:nvSpPr>
          <p:cNvPr id="7" name="Rounded Rectangular Callout 6"/>
          <p:cNvSpPr/>
          <p:nvPr/>
        </p:nvSpPr>
        <p:spPr bwMode="auto">
          <a:xfrm>
            <a:off x="2752253" y="3537901"/>
            <a:ext cx="742385" cy="442674"/>
          </a:xfrm>
          <a:prstGeom prst="wedgeRoundRectCallout">
            <a:avLst>
              <a:gd name="adj1" fmla="val -115583"/>
              <a:gd name="adj2" fmla="val 33395"/>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24</a:t>
            </a:r>
            <a:endParaRPr kumimoji="0" lang="en-US" sz="2000" b="1" i="0" u="none" strike="noStrike" cap="none" normalizeH="0" baseline="0" dirty="0" smtClean="0">
              <a:ln>
                <a:noFill/>
              </a:ln>
              <a:solidFill>
                <a:srgbClr val="0000FF"/>
              </a:solidFill>
              <a:effectLst/>
              <a:latin typeface="Arial"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FF0000"/>
                </a:solidFill>
              </a:rPr>
              <a:t>Example 4 </a:t>
            </a:r>
            <a:r>
              <a:rPr lang="en-US" altLang="en-US" sz="2000" dirty="0" smtClean="0">
                <a:solidFill>
                  <a:srgbClr val="0000FF"/>
                </a:solidFill>
              </a:rPr>
              <a:t>– </a:t>
            </a:r>
            <a:r>
              <a:rPr lang="en-US" sz="2000" dirty="0"/>
              <a:t>illustration of </a:t>
            </a:r>
            <a:r>
              <a:rPr lang="en-US" sz="2000" u="sng" dirty="0" smtClean="0"/>
              <a:t>chain </a:t>
            </a:r>
            <a:r>
              <a:rPr lang="en-US" sz="2000" u="sng" dirty="0"/>
              <a:t>type </a:t>
            </a:r>
            <a:r>
              <a:rPr lang="en-US" sz="2000" dirty="0"/>
              <a:t>fragment for </a:t>
            </a:r>
            <a:r>
              <a:rPr lang="en-US" sz="2000" dirty="0" smtClean="0"/>
              <a:t>searching of metabolites</a:t>
            </a:r>
            <a:endParaRPr lang="en-US" sz="2000" dirty="0"/>
          </a:p>
        </p:txBody>
      </p:sp>
      <p:sp>
        <p:nvSpPr>
          <p:cNvPr id="14" name="Rounded Rectangular Callout 13"/>
          <p:cNvSpPr/>
          <p:nvPr/>
        </p:nvSpPr>
        <p:spPr bwMode="auto">
          <a:xfrm>
            <a:off x="425513" y="3740258"/>
            <a:ext cx="537669" cy="442674"/>
          </a:xfrm>
          <a:prstGeom prst="wedgeRoundRectCallout">
            <a:avLst>
              <a:gd name="adj1" fmla="val 101031"/>
              <a:gd name="adj2" fmla="val -5294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23</a:t>
            </a:r>
            <a:endParaRPr kumimoji="0" lang="en-US" sz="2000" b="1" i="0" u="none" strike="noStrike" cap="none" normalizeH="0" baseline="0" dirty="0" smtClean="0">
              <a:ln>
                <a:noFill/>
              </a:ln>
              <a:solidFill>
                <a:srgbClr val="0000FF"/>
              </a:solidFill>
              <a:effectLst/>
              <a:latin typeface="Arial" charset="0"/>
            </a:endParaRPr>
          </a:p>
        </p:txBody>
      </p:sp>
      <p:sp>
        <p:nvSpPr>
          <p:cNvPr id="19" name="Rounded Rectangular Callout 18"/>
          <p:cNvSpPr/>
          <p:nvPr/>
        </p:nvSpPr>
        <p:spPr bwMode="auto">
          <a:xfrm>
            <a:off x="2924269" y="1686893"/>
            <a:ext cx="715745" cy="442674"/>
          </a:xfrm>
          <a:prstGeom prst="wedgeRoundRectCallout">
            <a:avLst>
              <a:gd name="adj1" fmla="val 61841"/>
              <a:gd name="adj2" fmla="val 7484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25</a:t>
            </a:r>
            <a:endParaRPr kumimoji="0" lang="en-US" sz="2000" b="1" i="0" u="none" strike="noStrike" cap="none" normalizeH="0" baseline="0" dirty="0" smtClean="0">
              <a:ln>
                <a:noFill/>
              </a:ln>
              <a:solidFill>
                <a:srgbClr val="0000FF"/>
              </a:solidFill>
              <a:effectLst/>
              <a:latin typeface="Arial" charset="0"/>
            </a:endParaRPr>
          </a:p>
        </p:txBody>
      </p:sp>
      <p:sp>
        <p:nvSpPr>
          <p:cNvPr id="12" name="TextBox 11"/>
          <p:cNvSpPr txBox="1"/>
          <p:nvPr/>
        </p:nvSpPr>
        <p:spPr>
          <a:xfrm>
            <a:off x="3348099" y="4802637"/>
            <a:ext cx="7000011" cy="2062103"/>
          </a:xfrm>
          <a:prstGeom prst="rect">
            <a:avLst/>
          </a:prstGeom>
          <a:solidFill>
            <a:schemeClr val="bg1"/>
          </a:solidFill>
        </p:spPr>
        <p:txBody>
          <a:bodyPr wrap="square" rtlCol="0">
            <a:spAutoFit/>
          </a:bodyPr>
          <a:lstStyle/>
          <a:p>
            <a:pPr marL="342900" indent="-342900">
              <a:buFont typeface="+mj-lt"/>
              <a:buAutoNum type="arabicParenR" startAt="23"/>
            </a:pPr>
            <a:r>
              <a:rPr lang="en-US" sz="1600" dirty="0" smtClean="0">
                <a:solidFill>
                  <a:srgbClr val="0000FF"/>
                </a:solidFill>
                <a:latin typeface="Times New Roman" panose="02020603050405020304" pitchFamily="18" charset="0"/>
                <a:cs typeface="Times New Roman" panose="02020603050405020304" pitchFamily="18" charset="0"/>
              </a:rPr>
              <a:t>Right click over the positional fragment</a:t>
            </a:r>
          </a:p>
          <a:p>
            <a:pPr marL="342900" indent="-342900">
              <a:buFont typeface="+mj-lt"/>
              <a:buAutoNum type="arabicParenR" startAt="23"/>
            </a:pPr>
            <a:r>
              <a:rPr lang="en-US" sz="1600" dirty="0" smtClean="0">
                <a:solidFill>
                  <a:srgbClr val="0000FF"/>
                </a:solidFill>
                <a:latin typeface="Times New Roman" panose="02020603050405020304" pitchFamily="18" charset="0"/>
                <a:cs typeface="Times New Roman" panose="02020603050405020304" pitchFamily="18" charset="0"/>
              </a:rPr>
              <a:t>Click Add </a:t>
            </a:r>
            <a:r>
              <a:rPr lang="en-US" sz="1600" dirty="0" err="1" smtClean="0">
                <a:solidFill>
                  <a:srgbClr val="0000FF"/>
                </a:solidFill>
                <a:latin typeface="Times New Roman" panose="02020603050405020304" pitchFamily="18" charset="0"/>
                <a:cs typeface="Times New Roman" panose="02020603050405020304" pitchFamily="18" charset="0"/>
              </a:rPr>
              <a:t>Struc</a:t>
            </a:r>
            <a:endParaRPr lang="en-US" sz="1600" dirty="0" smtClean="0">
              <a:solidFill>
                <a:srgbClr val="0000FF"/>
              </a:solidFill>
              <a:latin typeface="Times New Roman" panose="02020603050405020304" pitchFamily="18" charset="0"/>
              <a:cs typeface="Times New Roman" panose="02020603050405020304" pitchFamily="18" charset="0"/>
            </a:endParaRPr>
          </a:p>
          <a:p>
            <a:pPr marL="342900" indent="-342900">
              <a:buFont typeface="+mj-lt"/>
              <a:buAutoNum type="arabicParenR" startAt="23"/>
            </a:pPr>
            <a:r>
              <a:rPr lang="en-US" sz="1600" dirty="0" smtClean="0">
                <a:solidFill>
                  <a:srgbClr val="0000FF"/>
                </a:solidFill>
                <a:latin typeface="Times New Roman" panose="02020603050405020304" pitchFamily="18" charset="0"/>
                <a:cs typeface="Times New Roman" panose="02020603050405020304" pitchFamily="18" charset="0"/>
              </a:rPr>
              <a:t>Click on Compound mode</a:t>
            </a:r>
          </a:p>
          <a:p>
            <a:pPr marL="342900" indent="-342900">
              <a:buFont typeface="+mj-lt"/>
              <a:buAutoNum type="arabicParenR" startAt="23"/>
            </a:pPr>
            <a:r>
              <a:rPr lang="en-US" sz="1600" dirty="0" smtClean="0">
                <a:solidFill>
                  <a:srgbClr val="0000FF"/>
                </a:solidFill>
                <a:latin typeface="Times New Roman" panose="02020603050405020304" pitchFamily="18" charset="0"/>
                <a:cs typeface="Times New Roman" panose="02020603050405020304" pitchFamily="18" charset="0"/>
              </a:rPr>
              <a:t>Drawn benzoic acid or paste the SMILES in the </a:t>
            </a:r>
            <a:r>
              <a:rPr lang="en-US" sz="1600" dirty="0">
                <a:solidFill>
                  <a:srgbClr val="0000FF"/>
                </a:solidFill>
                <a:latin typeface="Times New Roman" panose="02020603050405020304" pitchFamily="18" charset="0"/>
                <a:cs typeface="Times New Roman" panose="02020603050405020304" pitchFamily="18" charset="0"/>
              </a:rPr>
              <a:t>SMILES filed: c1c(C(=</a:t>
            </a:r>
            <a:r>
              <a:rPr lang="en-US" sz="1600" dirty="0" smtClean="0">
                <a:solidFill>
                  <a:srgbClr val="0000FF"/>
                </a:solidFill>
                <a:latin typeface="Times New Roman" panose="02020603050405020304" pitchFamily="18" charset="0"/>
                <a:cs typeface="Times New Roman" panose="02020603050405020304" pitchFamily="18" charset="0"/>
              </a:rPr>
              <a:t>O)O)cccc1</a:t>
            </a:r>
          </a:p>
          <a:p>
            <a:pPr marL="342900" indent="-342900">
              <a:buFont typeface="+mj-lt"/>
              <a:buAutoNum type="arabicParenR" startAt="23"/>
            </a:pPr>
            <a:r>
              <a:rPr lang="en-US" sz="1600" dirty="0" smtClean="0">
                <a:solidFill>
                  <a:srgbClr val="0000FF"/>
                </a:solidFill>
                <a:latin typeface="Times New Roman" panose="02020603050405020304" pitchFamily="18" charset="0"/>
                <a:cs typeface="Times New Roman" panose="02020603050405020304" pitchFamily="18" charset="0"/>
              </a:rPr>
              <a:t>Left click over the chain fragment</a:t>
            </a:r>
          </a:p>
          <a:p>
            <a:pPr marL="342900" indent="-342900">
              <a:buFont typeface="+mj-lt"/>
              <a:buAutoNum type="arabicParenR" startAt="23"/>
            </a:pPr>
            <a:r>
              <a:rPr lang="en-US" sz="1600" dirty="0" smtClean="0">
                <a:solidFill>
                  <a:srgbClr val="0000FF"/>
                </a:solidFill>
                <a:latin typeface="Times New Roman" panose="02020603050405020304" pitchFamily="18" charset="0"/>
                <a:cs typeface="Times New Roman" panose="02020603050405020304" pitchFamily="18" charset="0"/>
              </a:rPr>
              <a:t>Hold and move the cursor to the O-atom from the carboxylic group. Release left button to glue the V1 connection to the O atom</a:t>
            </a:r>
          </a:p>
        </p:txBody>
      </p:sp>
      <p:sp>
        <p:nvSpPr>
          <p:cNvPr id="15" name="Rounded Rectangular Callout 14"/>
          <p:cNvSpPr/>
          <p:nvPr/>
        </p:nvSpPr>
        <p:spPr bwMode="auto">
          <a:xfrm>
            <a:off x="5457522" y="3464641"/>
            <a:ext cx="646349" cy="442674"/>
          </a:xfrm>
          <a:prstGeom prst="wedgeRoundRectCallout">
            <a:avLst>
              <a:gd name="adj1" fmla="val 100748"/>
              <a:gd name="adj2" fmla="val -9687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26</a:t>
            </a:r>
            <a:endParaRPr kumimoji="0" lang="en-US" sz="2000" b="1" i="0" u="none" strike="noStrike" cap="none" normalizeH="0" baseline="0" dirty="0" smtClean="0">
              <a:ln>
                <a:noFill/>
              </a:ln>
              <a:solidFill>
                <a:srgbClr val="0000FF"/>
              </a:solidFill>
              <a:effectLst/>
              <a:latin typeface="Arial" charset="0"/>
            </a:endParaRPr>
          </a:p>
        </p:txBody>
      </p:sp>
      <p:sp>
        <p:nvSpPr>
          <p:cNvPr id="18" name="Rounded Rectangular Callout 17"/>
          <p:cNvSpPr/>
          <p:nvPr/>
        </p:nvSpPr>
        <p:spPr bwMode="auto">
          <a:xfrm>
            <a:off x="4435444" y="3320434"/>
            <a:ext cx="616390" cy="442674"/>
          </a:xfrm>
          <a:prstGeom prst="wedgeRoundRectCallout">
            <a:avLst>
              <a:gd name="adj1" fmla="val -118174"/>
              <a:gd name="adj2" fmla="val -92780"/>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27</a:t>
            </a:r>
            <a:endParaRPr kumimoji="0" lang="en-US" sz="2000" b="1" i="0" u="none" strike="noStrike" cap="none" normalizeH="0" baseline="0" dirty="0" smtClean="0">
              <a:ln>
                <a:noFill/>
              </a:ln>
              <a:solidFill>
                <a:srgbClr val="0000FF"/>
              </a:solidFill>
              <a:effectLst/>
              <a:latin typeface="Arial" charset="0"/>
            </a:endParaRPr>
          </a:p>
        </p:txBody>
      </p:sp>
      <p:pic>
        <p:nvPicPr>
          <p:cNvPr id="450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054" y="1922514"/>
            <a:ext cx="4578789" cy="3346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ular Callout 15"/>
          <p:cNvSpPr/>
          <p:nvPr/>
        </p:nvSpPr>
        <p:spPr bwMode="auto">
          <a:xfrm>
            <a:off x="9524246" y="2559269"/>
            <a:ext cx="597152" cy="442674"/>
          </a:xfrm>
          <a:prstGeom prst="wedgeRoundRectCallout">
            <a:avLst>
              <a:gd name="adj1" fmla="val 127052"/>
              <a:gd name="adj2" fmla="val 97422"/>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28</a:t>
            </a:r>
            <a:endParaRPr kumimoji="0" lang="en-US" sz="2000" b="1" i="0" u="none" strike="noStrike" cap="none" normalizeH="0" baseline="0" dirty="0" smtClean="0">
              <a:ln>
                <a:noFill/>
              </a:ln>
              <a:solidFill>
                <a:srgbClr val="0000FF"/>
              </a:solidFill>
              <a:effectLst/>
              <a:latin typeface="Arial" charset="0"/>
            </a:endParaRPr>
          </a:p>
        </p:txBody>
      </p:sp>
      <p:sp>
        <p:nvSpPr>
          <p:cNvPr id="17"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68</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47555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60" y="1922514"/>
            <a:ext cx="4811740" cy="2995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437" y="1251109"/>
            <a:ext cx="234315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012" y="1280738"/>
            <a:ext cx="4056938" cy="3780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Definition of the criteria for </a:t>
            </a:r>
            <a:r>
              <a:rPr lang="en-US" b="1" dirty="0" smtClean="0">
                <a:latin typeface="Times New Roman" panose="02020603050405020304" pitchFamily="18" charset="0"/>
                <a:cs typeface="Times New Roman" panose="02020603050405020304" pitchFamily="18" charset="0"/>
              </a:rPr>
              <a:t>searching (</a:t>
            </a:r>
            <a:r>
              <a:rPr lang="en-US" b="1" dirty="0" smtClean="0">
                <a:latin typeface="Times New Roman" panose="02020603050405020304" pitchFamily="18" charset="0"/>
                <a:cs typeface="Times New Roman" panose="02020603050405020304" pitchFamily="18" charset="0"/>
              </a:rPr>
              <a:t>6)</a:t>
            </a:r>
            <a:endParaRPr lang="en-US" b="1" dirty="0">
              <a:latin typeface="Times New Roman" panose="02020603050405020304" pitchFamily="18" charset="0"/>
              <a:cs typeface="Times New Roman" panose="02020603050405020304" pitchFamily="18" charset="0"/>
            </a:endParaRPr>
          </a:p>
        </p:txBody>
      </p:sp>
      <p:sp>
        <p:nvSpPr>
          <p:cNvPr id="7" name="Rounded Rectangular Callout 6"/>
          <p:cNvSpPr/>
          <p:nvPr/>
        </p:nvSpPr>
        <p:spPr bwMode="auto">
          <a:xfrm>
            <a:off x="2203659" y="2949474"/>
            <a:ext cx="621022" cy="442674"/>
          </a:xfrm>
          <a:prstGeom prst="wedgeRoundRectCallout">
            <a:avLst>
              <a:gd name="adj1" fmla="val -120461"/>
              <a:gd name="adj2" fmla="val -66192"/>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30</a:t>
            </a:r>
            <a:endParaRPr kumimoji="0" lang="en-US" sz="2000" b="1" i="0" u="none" strike="noStrike" cap="none" normalizeH="0" baseline="0" dirty="0" smtClean="0">
              <a:ln>
                <a:noFill/>
              </a:ln>
              <a:solidFill>
                <a:srgbClr val="0000FF"/>
              </a:solidFill>
              <a:effectLst/>
              <a:latin typeface="Arial"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FF0000"/>
                </a:solidFill>
              </a:rPr>
              <a:t>Example 4 </a:t>
            </a:r>
            <a:r>
              <a:rPr lang="en-US" altLang="en-US" sz="2000" dirty="0" smtClean="0">
                <a:solidFill>
                  <a:srgbClr val="0000FF"/>
                </a:solidFill>
              </a:rPr>
              <a:t>– </a:t>
            </a:r>
            <a:r>
              <a:rPr lang="en-US" sz="2000" dirty="0"/>
              <a:t>illustration of </a:t>
            </a:r>
            <a:r>
              <a:rPr lang="en-US" sz="2000" u="sng" dirty="0" smtClean="0"/>
              <a:t>chain </a:t>
            </a:r>
            <a:r>
              <a:rPr lang="en-US" sz="2000" u="sng" dirty="0"/>
              <a:t>type </a:t>
            </a:r>
            <a:r>
              <a:rPr lang="en-US" sz="2000" dirty="0"/>
              <a:t>fragment for </a:t>
            </a:r>
            <a:r>
              <a:rPr lang="en-US" sz="2000" dirty="0" smtClean="0"/>
              <a:t>searching of metabolites</a:t>
            </a:r>
            <a:endParaRPr lang="en-US" sz="2000" dirty="0"/>
          </a:p>
        </p:txBody>
      </p:sp>
      <p:sp>
        <p:nvSpPr>
          <p:cNvPr id="14" name="Rounded Rectangular Callout 13"/>
          <p:cNvSpPr/>
          <p:nvPr/>
        </p:nvSpPr>
        <p:spPr bwMode="auto">
          <a:xfrm>
            <a:off x="102082" y="2427505"/>
            <a:ext cx="622526" cy="442674"/>
          </a:xfrm>
          <a:prstGeom prst="wedgeRoundRectCallout">
            <a:avLst>
              <a:gd name="adj1" fmla="val 108806"/>
              <a:gd name="adj2" fmla="val -72155"/>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29</a:t>
            </a:r>
            <a:endParaRPr kumimoji="0" lang="en-US" sz="2000" b="1" i="0" u="none" strike="noStrike" cap="none" normalizeH="0" baseline="0" dirty="0" smtClean="0">
              <a:ln>
                <a:noFill/>
              </a:ln>
              <a:solidFill>
                <a:srgbClr val="0000FF"/>
              </a:solidFill>
              <a:effectLst/>
              <a:latin typeface="Arial" charset="0"/>
            </a:endParaRPr>
          </a:p>
        </p:txBody>
      </p:sp>
      <p:sp>
        <p:nvSpPr>
          <p:cNvPr id="19" name="Rounded Rectangular Callout 18"/>
          <p:cNvSpPr/>
          <p:nvPr/>
        </p:nvSpPr>
        <p:spPr bwMode="auto">
          <a:xfrm>
            <a:off x="3096285" y="2116595"/>
            <a:ext cx="621625" cy="442674"/>
          </a:xfrm>
          <a:prstGeom prst="wedgeRoundRectCallout">
            <a:avLst>
              <a:gd name="adj1" fmla="val 61841"/>
              <a:gd name="adj2" fmla="val 7484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31</a:t>
            </a:r>
            <a:endParaRPr kumimoji="0" lang="en-US" sz="2000" b="1" i="0" u="none" strike="noStrike" cap="none" normalizeH="0" baseline="0" dirty="0" smtClean="0">
              <a:ln>
                <a:noFill/>
              </a:ln>
              <a:solidFill>
                <a:srgbClr val="0000FF"/>
              </a:solidFill>
              <a:effectLst/>
              <a:latin typeface="Arial" charset="0"/>
            </a:endParaRPr>
          </a:p>
        </p:txBody>
      </p:sp>
      <p:sp>
        <p:nvSpPr>
          <p:cNvPr id="12" name="TextBox 11"/>
          <p:cNvSpPr txBox="1"/>
          <p:nvPr/>
        </p:nvSpPr>
        <p:spPr>
          <a:xfrm>
            <a:off x="2824681" y="4802637"/>
            <a:ext cx="8818075" cy="2062103"/>
          </a:xfrm>
          <a:prstGeom prst="rect">
            <a:avLst/>
          </a:prstGeom>
          <a:solidFill>
            <a:schemeClr val="bg1"/>
          </a:solidFill>
        </p:spPr>
        <p:txBody>
          <a:bodyPr wrap="square" rtlCol="0">
            <a:spAutoFit/>
          </a:bodyPr>
          <a:lstStyle/>
          <a:p>
            <a:pPr marL="342900" indent="-342900">
              <a:buFont typeface="+mj-lt"/>
              <a:buAutoNum type="arabicParenR" startAt="29"/>
            </a:pPr>
            <a:r>
              <a:rPr lang="en-US" sz="1600" dirty="0" smtClean="0">
                <a:solidFill>
                  <a:srgbClr val="0000FF"/>
                </a:solidFill>
                <a:latin typeface="Times New Roman" panose="02020603050405020304" pitchFamily="18" charset="0"/>
                <a:cs typeface="Times New Roman" panose="02020603050405020304" pitchFamily="18" charset="0"/>
              </a:rPr>
              <a:t>Select Linear and Branched Chain. This means that both type of chains could be found</a:t>
            </a:r>
          </a:p>
          <a:p>
            <a:pPr marL="342900" indent="-342900">
              <a:buFont typeface="+mj-lt"/>
              <a:buAutoNum type="arabicParenR" startAt="29"/>
            </a:pPr>
            <a:r>
              <a:rPr lang="en-US" sz="1600" dirty="0" smtClean="0">
                <a:solidFill>
                  <a:srgbClr val="0000FF"/>
                </a:solidFill>
                <a:latin typeface="Times New Roman" panose="02020603050405020304" pitchFamily="18" charset="0"/>
                <a:cs typeface="Times New Roman" panose="02020603050405020304" pitchFamily="18" charset="0"/>
              </a:rPr>
              <a:t>Add range from 1 to 4</a:t>
            </a:r>
          </a:p>
          <a:p>
            <a:pPr marL="342900" indent="-342900">
              <a:buFont typeface="+mj-lt"/>
              <a:buAutoNum type="arabicParenR" startAt="29"/>
            </a:pPr>
            <a:r>
              <a:rPr lang="en-US" sz="1600" dirty="0" smtClean="0">
                <a:solidFill>
                  <a:srgbClr val="0000FF"/>
                </a:solidFill>
                <a:latin typeface="Times New Roman" panose="02020603050405020304" pitchFamily="18" charset="0"/>
                <a:cs typeface="Times New Roman" panose="02020603050405020304" pitchFamily="18" charset="0"/>
              </a:rPr>
              <a:t>Click OK</a:t>
            </a:r>
          </a:p>
          <a:p>
            <a:pPr marL="342900" indent="-342900">
              <a:buFont typeface="+mj-lt"/>
              <a:buAutoNum type="arabicParenR" startAt="29"/>
            </a:pPr>
            <a:r>
              <a:rPr lang="en-US" sz="1600" dirty="0" smtClean="0">
                <a:solidFill>
                  <a:srgbClr val="0000FF"/>
                </a:solidFill>
                <a:latin typeface="Times New Roman" panose="02020603050405020304" pitchFamily="18" charset="0"/>
                <a:cs typeface="Times New Roman" panose="02020603050405020304" pitchFamily="18" charset="0"/>
              </a:rPr>
              <a:t>Now the free bond need to be completed with terminal Carbon atom with 3 explicit hydrogen atoms</a:t>
            </a:r>
          </a:p>
          <a:p>
            <a:pPr marL="342900" indent="-342900">
              <a:buFont typeface="+mj-lt"/>
              <a:buAutoNum type="arabicParenR" startAt="29"/>
            </a:pPr>
            <a:r>
              <a:rPr lang="en-US" sz="1600" dirty="0" smtClean="0">
                <a:solidFill>
                  <a:srgbClr val="0000FF"/>
                </a:solidFill>
                <a:latin typeface="Times New Roman" panose="02020603050405020304" pitchFamily="18" charset="0"/>
                <a:cs typeface="Times New Roman" panose="02020603050405020304" pitchFamily="18" charset="0"/>
              </a:rPr>
              <a:t>Select pencil to drawn the single bond</a:t>
            </a:r>
          </a:p>
          <a:p>
            <a:pPr marL="342900" indent="-342900">
              <a:buFont typeface="+mj-lt"/>
              <a:buAutoNum type="arabicParenR" startAt="29"/>
            </a:pPr>
            <a:r>
              <a:rPr lang="en-US" sz="1600" dirty="0" smtClean="0">
                <a:solidFill>
                  <a:srgbClr val="0000FF"/>
                </a:solidFill>
                <a:latin typeface="Times New Roman" panose="02020603050405020304" pitchFamily="18" charset="0"/>
                <a:cs typeface="Times New Roman" panose="02020603050405020304" pitchFamily="18" charset="0"/>
              </a:rPr>
              <a:t>Drag once to create single bond</a:t>
            </a:r>
          </a:p>
          <a:p>
            <a:pPr marL="342900" indent="-342900">
              <a:buFont typeface="+mj-lt"/>
              <a:buAutoNum type="arabicParenR" startAt="29"/>
            </a:pPr>
            <a:r>
              <a:rPr lang="en-US" sz="1600" dirty="0" smtClean="0">
                <a:solidFill>
                  <a:srgbClr val="0000FF"/>
                </a:solidFill>
                <a:latin typeface="Times New Roman" panose="02020603050405020304" pitchFamily="18" charset="0"/>
                <a:cs typeface="Times New Roman" panose="02020603050405020304" pitchFamily="18" charset="0"/>
              </a:rPr>
              <a:t>Click on explicit button</a:t>
            </a:r>
          </a:p>
          <a:p>
            <a:pPr marL="342900" indent="-342900">
              <a:buFont typeface="+mj-lt"/>
              <a:buAutoNum type="arabicParenR" startAt="29"/>
            </a:pPr>
            <a:r>
              <a:rPr lang="en-US" sz="1600" dirty="0" smtClean="0">
                <a:solidFill>
                  <a:srgbClr val="0000FF"/>
                </a:solidFill>
                <a:latin typeface="Times New Roman" panose="02020603050405020304" pitchFamily="18" charset="0"/>
                <a:cs typeface="Times New Roman" panose="02020603050405020304" pitchFamily="18" charset="0"/>
              </a:rPr>
              <a:t>Press 3 times over the C-atom, to define that it is completed with H atoms</a:t>
            </a:r>
          </a:p>
        </p:txBody>
      </p:sp>
      <p:sp>
        <p:nvSpPr>
          <p:cNvPr id="15" name="Rounded Rectangular Callout 14"/>
          <p:cNvSpPr/>
          <p:nvPr/>
        </p:nvSpPr>
        <p:spPr bwMode="auto">
          <a:xfrm>
            <a:off x="6717670" y="1922514"/>
            <a:ext cx="662589" cy="442674"/>
          </a:xfrm>
          <a:prstGeom prst="wedgeRoundRectCallout">
            <a:avLst>
              <a:gd name="adj1" fmla="val -71029"/>
              <a:gd name="adj2" fmla="val -12345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32</a:t>
            </a:r>
            <a:endParaRPr kumimoji="0" lang="en-US" sz="2000" b="1" i="0" u="none" strike="noStrike" cap="none" normalizeH="0" baseline="0" dirty="0" smtClean="0">
              <a:ln>
                <a:noFill/>
              </a:ln>
              <a:solidFill>
                <a:srgbClr val="0000FF"/>
              </a:solidFill>
              <a:effectLst/>
              <a:latin typeface="Arial" charset="0"/>
            </a:endParaRPr>
          </a:p>
        </p:txBody>
      </p:sp>
      <p:sp>
        <p:nvSpPr>
          <p:cNvPr id="16" name="Rounded Rectangular Callout 15"/>
          <p:cNvSpPr/>
          <p:nvPr/>
        </p:nvSpPr>
        <p:spPr bwMode="auto">
          <a:xfrm>
            <a:off x="10004079" y="2403634"/>
            <a:ext cx="777843" cy="442674"/>
          </a:xfrm>
          <a:prstGeom prst="wedgeRoundRectCallout">
            <a:avLst>
              <a:gd name="adj1" fmla="val 119562"/>
              <a:gd name="adj2" fmla="val 89241"/>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34</a:t>
            </a:r>
            <a:endParaRPr kumimoji="0" lang="en-US" sz="2000" b="1" i="0" u="none" strike="noStrike" cap="none" normalizeH="0" baseline="0" dirty="0" smtClean="0">
              <a:ln>
                <a:noFill/>
              </a:ln>
              <a:solidFill>
                <a:srgbClr val="0000FF"/>
              </a:solidFill>
              <a:effectLst/>
              <a:latin typeface="Arial" charset="0"/>
            </a:endParaRPr>
          </a:p>
        </p:txBody>
      </p:sp>
      <p:sp>
        <p:nvSpPr>
          <p:cNvPr id="20" name="Rounded Rectangular Callout 19"/>
          <p:cNvSpPr/>
          <p:nvPr/>
        </p:nvSpPr>
        <p:spPr bwMode="auto">
          <a:xfrm>
            <a:off x="7804087" y="1558681"/>
            <a:ext cx="631481" cy="442674"/>
          </a:xfrm>
          <a:prstGeom prst="wedgeRoundRectCallout">
            <a:avLst>
              <a:gd name="adj1" fmla="val 124812"/>
              <a:gd name="adj2" fmla="val 89241"/>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33</a:t>
            </a:r>
            <a:endParaRPr kumimoji="0" lang="en-US" sz="2000" b="1" i="0" u="none" strike="noStrike" cap="none" normalizeH="0" baseline="0" dirty="0" smtClean="0">
              <a:ln>
                <a:noFill/>
              </a:ln>
              <a:solidFill>
                <a:srgbClr val="0000FF"/>
              </a:solidFill>
              <a:effectLst/>
              <a:latin typeface="Arial" charset="0"/>
            </a:endParaRPr>
          </a:p>
        </p:txBody>
      </p:sp>
      <p:sp>
        <p:nvSpPr>
          <p:cNvPr id="21" name="Rounded Rectangular Callout 20"/>
          <p:cNvSpPr/>
          <p:nvPr/>
        </p:nvSpPr>
        <p:spPr bwMode="auto">
          <a:xfrm>
            <a:off x="10393000" y="1527697"/>
            <a:ext cx="758228" cy="442674"/>
          </a:xfrm>
          <a:prstGeom prst="wedgeRoundRectCallout">
            <a:avLst>
              <a:gd name="adj1" fmla="val 112418"/>
              <a:gd name="adj2" fmla="val 9946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35</a:t>
            </a:r>
            <a:endParaRPr kumimoji="0" lang="en-US" sz="2000" b="1" i="0" u="none" strike="noStrike" cap="none" normalizeH="0" baseline="0" dirty="0" smtClean="0">
              <a:ln>
                <a:noFill/>
              </a:ln>
              <a:solidFill>
                <a:srgbClr val="0000FF"/>
              </a:solidFill>
              <a:effectLst/>
              <a:latin typeface="Arial" charset="0"/>
            </a:endParaRPr>
          </a:p>
        </p:txBody>
      </p:sp>
      <p:sp>
        <p:nvSpPr>
          <p:cNvPr id="22" name="Rounded Rectangular Callout 21"/>
          <p:cNvSpPr/>
          <p:nvPr/>
        </p:nvSpPr>
        <p:spPr bwMode="auto">
          <a:xfrm>
            <a:off x="11550336" y="3199171"/>
            <a:ext cx="641664" cy="442674"/>
          </a:xfrm>
          <a:prstGeom prst="wedgeRoundRectCallout">
            <a:avLst>
              <a:gd name="adj1" fmla="val -45827"/>
              <a:gd name="adj2" fmla="val -80508"/>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charset="0"/>
              </a:rPr>
              <a:t>36</a:t>
            </a:r>
          </a:p>
        </p:txBody>
      </p:sp>
      <p:sp>
        <p:nvSpPr>
          <p:cNvPr id="18"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69</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29014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833" y="889116"/>
            <a:ext cx="10506075"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9" name="Text Box 2"/>
          <p:cNvSpPr txBox="1">
            <a:spLocks noChangeArrowheads="1"/>
          </p:cNvSpPr>
          <p:nvPr/>
        </p:nvSpPr>
        <p:spPr bwMode="auto">
          <a:xfrm>
            <a:off x="1255647" y="53633"/>
            <a:ext cx="9696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63500" algn="ctr">
              <a:spcBef>
                <a:spcPct val="20000"/>
              </a:spcBef>
              <a:buFontTx/>
              <a:buNone/>
              <a:defRPr sz="2800" b="1">
                <a:solidFill>
                  <a:srgbClr val="0070C0"/>
                </a:solidFill>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GB" altLang="en-US" dirty="0"/>
              <a:t>2D viewer and editor </a:t>
            </a:r>
          </a:p>
        </p:txBody>
      </p:sp>
      <p:cxnSp>
        <p:nvCxnSpPr>
          <p:cNvPr id="5" name="Straight Connector 4"/>
          <p:cNvCxnSpPr/>
          <p:nvPr/>
        </p:nvCxnSpPr>
        <p:spPr>
          <a:xfrm>
            <a:off x="0" y="569616"/>
            <a:ext cx="12048661"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spcBef>
                  <a:spcPct val="0"/>
                </a:spcBef>
                <a:buFontTx/>
                <a:buNone/>
              </a:pPr>
              <a:t>7</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1048569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7490" y="1285980"/>
            <a:ext cx="4923745" cy="3924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537" y="1229906"/>
            <a:ext cx="5905651" cy="3958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02082" y="640080"/>
            <a:ext cx="12003578" cy="0"/>
          </a:xfrm>
          <a:prstGeom prst="line">
            <a:avLst/>
          </a:prstGeom>
          <a:noFill/>
          <a:ln w="19050" cap="flat" cmpd="sng" algn="ctr">
            <a:solidFill>
              <a:srgbClr val="0070C0"/>
            </a:solidFill>
            <a:prstDash val="solid"/>
            <a:round/>
            <a:headEnd type="none" w="med" len="med"/>
            <a:tailEnd type="none" w="med" len="med"/>
          </a:ln>
          <a:effectLst/>
        </p:spPr>
      </p:cxnSp>
      <p:sp>
        <p:nvSpPr>
          <p:cNvPr id="13" name="TextBox 12"/>
          <p:cNvSpPr txBox="1"/>
          <p:nvPr/>
        </p:nvSpPr>
        <p:spPr>
          <a:xfrm>
            <a:off x="226336" y="746675"/>
            <a:ext cx="6038661"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Visualization of the defined chemicals</a:t>
            </a:r>
            <a:endParaRPr lang="en-US" b="1" dirty="0">
              <a:latin typeface="Times New Roman" panose="02020603050405020304" pitchFamily="18" charset="0"/>
              <a:cs typeface="Times New Roman" panose="02020603050405020304" pitchFamily="18" charset="0"/>
            </a:endParaRPr>
          </a:p>
        </p:txBody>
      </p:sp>
      <p:sp>
        <p:nvSpPr>
          <p:cNvPr id="23" name="Text Box 2"/>
          <p:cNvSpPr txBox="1">
            <a:spLocks noChangeArrowheads="1"/>
          </p:cNvSpPr>
          <p:nvPr/>
        </p:nvSpPr>
        <p:spPr bwMode="auto">
          <a:xfrm>
            <a:off x="102082" y="89845"/>
            <a:ext cx="1189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63500" algn="ctr">
              <a:spcBef>
                <a:spcPct val="20000"/>
              </a:spcBef>
              <a:buFontTx/>
              <a:buNone/>
              <a:defRPr sz="2400" b="1">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sz="2000" dirty="0" smtClean="0">
                <a:solidFill>
                  <a:srgbClr val="FF0000"/>
                </a:solidFill>
              </a:rPr>
              <a:t>Example 4 </a:t>
            </a:r>
            <a:r>
              <a:rPr lang="en-US" altLang="en-US" sz="2000" dirty="0" smtClean="0">
                <a:solidFill>
                  <a:srgbClr val="0000FF"/>
                </a:solidFill>
              </a:rPr>
              <a:t>– </a:t>
            </a:r>
            <a:r>
              <a:rPr lang="en-US" sz="2000" dirty="0"/>
              <a:t>illustration of </a:t>
            </a:r>
            <a:r>
              <a:rPr lang="en-US" sz="2000" u="sng" dirty="0" smtClean="0"/>
              <a:t>chain </a:t>
            </a:r>
            <a:r>
              <a:rPr lang="en-US" sz="2000" u="sng" dirty="0"/>
              <a:t>type </a:t>
            </a:r>
            <a:r>
              <a:rPr lang="en-US" sz="2000" dirty="0"/>
              <a:t>fragment for </a:t>
            </a:r>
            <a:r>
              <a:rPr lang="en-US" sz="2000" dirty="0" smtClean="0"/>
              <a:t>searching of metabolites</a:t>
            </a:r>
            <a:endParaRPr lang="en-US" sz="2000" dirty="0"/>
          </a:p>
        </p:txBody>
      </p:sp>
      <p:sp>
        <p:nvSpPr>
          <p:cNvPr id="14" name="Rounded Rectangular Callout 13"/>
          <p:cNvSpPr/>
          <p:nvPr/>
        </p:nvSpPr>
        <p:spPr bwMode="auto">
          <a:xfrm>
            <a:off x="1330859" y="4363832"/>
            <a:ext cx="589137" cy="442674"/>
          </a:xfrm>
          <a:prstGeom prst="wedgeRoundRectCallout">
            <a:avLst>
              <a:gd name="adj1" fmla="val 121001"/>
              <a:gd name="adj2" fmla="val 115186"/>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37</a:t>
            </a:r>
            <a:endParaRPr kumimoji="0" lang="en-US" sz="2000" b="1" i="0" u="none" strike="noStrike" cap="none" normalizeH="0" baseline="0" dirty="0" smtClean="0">
              <a:ln>
                <a:noFill/>
              </a:ln>
              <a:solidFill>
                <a:srgbClr val="0000FF"/>
              </a:solidFill>
              <a:effectLst/>
              <a:latin typeface="Arial" charset="0"/>
            </a:endParaRPr>
          </a:p>
        </p:txBody>
      </p:sp>
      <p:sp>
        <p:nvSpPr>
          <p:cNvPr id="19" name="Rounded Rectangular Callout 18"/>
          <p:cNvSpPr/>
          <p:nvPr/>
        </p:nvSpPr>
        <p:spPr bwMode="auto">
          <a:xfrm>
            <a:off x="4309450" y="2001355"/>
            <a:ext cx="748373" cy="442674"/>
          </a:xfrm>
          <a:prstGeom prst="wedgeRoundRectCallout">
            <a:avLst>
              <a:gd name="adj1" fmla="val 61841"/>
              <a:gd name="adj2" fmla="val 74847"/>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38</a:t>
            </a:r>
            <a:endParaRPr kumimoji="0" lang="en-US" sz="2000" b="1" i="0" u="none" strike="noStrike" cap="none" normalizeH="0" baseline="0" dirty="0" smtClean="0">
              <a:ln>
                <a:noFill/>
              </a:ln>
              <a:solidFill>
                <a:srgbClr val="0000FF"/>
              </a:solidFill>
              <a:effectLst/>
              <a:latin typeface="Arial" charset="0"/>
            </a:endParaRPr>
          </a:p>
        </p:txBody>
      </p:sp>
      <p:sp>
        <p:nvSpPr>
          <p:cNvPr id="12" name="TextBox 11"/>
          <p:cNvSpPr txBox="1"/>
          <p:nvPr/>
        </p:nvSpPr>
        <p:spPr>
          <a:xfrm>
            <a:off x="3348099" y="5188482"/>
            <a:ext cx="7697129" cy="1077218"/>
          </a:xfrm>
          <a:prstGeom prst="rect">
            <a:avLst/>
          </a:prstGeom>
          <a:solidFill>
            <a:schemeClr val="bg1"/>
          </a:solidFill>
        </p:spPr>
        <p:txBody>
          <a:bodyPr wrap="square" rtlCol="0">
            <a:spAutoFit/>
          </a:bodyPr>
          <a:lstStyle/>
          <a:p>
            <a:pPr marL="342900" indent="-342900">
              <a:buFont typeface="+mj-lt"/>
              <a:buAutoNum type="arabicParenR" startAt="37"/>
            </a:pPr>
            <a:r>
              <a:rPr lang="en-US" sz="1600" dirty="0" smtClean="0">
                <a:solidFill>
                  <a:srgbClr val="0000FF"/>
                </a:solidFill>
                <a:latin typeface="Times New Roman" panose="02020603050405020304" pitchFamily="18" charset="0"/>
                <a:cs typeface="Times New Roman" panose="02020603050405020304" pitchFamily="18" charset="0"/>
              </a:rPr>
              <a:t>Click on Enter Clause</a:t>
            </a:r>
          </a:p>
          <a:p>
            <a:pPr marL="342900" indent="-342900">
              <a:buFont typeface="+mj-lt"/>
              <a:buAutoNum type="arabicParenR" startAt="37"/>
            </a:pPr>
            <a:r>
              <a:rPr lang="en-US" sz="1600" dirty="0" smtClean="0">
                <a:solidFill>
                  <a:srgbClr val="0000FF"/>
                </a:solidFill>
                <a:latin typeface="Times New Roman" panose="02020603050405020304" pitchFamily="18" charset="0"/>
                <a:cs typeface="Times New Roman" panose="02020603050405020304" pitchFamily="18" charset="0"/>
              </a:rPr>
              <a:t>Double click over Q1 to execute the clause</a:t>
            </a:r>
          </a:p>
          <a:p>
            <a:pPr marL="342900" indent="-342900">
              <a:buFont typeface="+mj-lt"/>
              <a:buAutoNum type="arabicParenR" startAt="37"/>
            </a:pPr>
            <a:r>
              <a:rPr lang="en-US" sz="1600" dirty="0" smtClean="0">
                <a:solidFill>
                  <a:srgbClr val="0000FF"/>
                </a:solidFill>
                <a:latin typeface="Times New Roman" panose="02020603050405020304" pitchFamily="18" charset="0"/>
                <a:cs typeface="Times New Roman" panose="02020603050405020304" pitchFamily="18" charset="0"/>
              </a:rPr>
              <a:t>The list with identified compounds are found and could be seen</a:t>
            </a:r>
          </a:p>
          <a:p>
            <a:pPr marL="342900" indent="-342900">
              <a:buFont typeface="+mj-lt"/>
              <a:buAutoNum type="arabicParenR" startAt="37"/>
            </a:pPr>
            <a:r>
              <a:rPr lang="en-US" sz="1600" dirty="0" smtClean="0">
                <a:solidFill>
                  <a:srgbClr val="0000FF"/>
                </a:solidFill>
                <a:latin typeface="Times New Roman" panose="02020603050405020304" pitchFamily="18" charset="0"/>
                <a:cs typeface="Times New Roman" panose="02020603050405020304" pitchFamily="18" charset="0"/>
              </a:rPr>
              <a:t>The identified compounds met the defined criteria</a:t>
            </a:r>
          </a:p>
        </p:txBody>
      </p:sp>
      <p:sp>
        <p:nvSpPr>
          <p:cNvPr id="15" name="Rounded Rectangular Callout 14"/>
          <p:cNvSpPr/>
          <p:nvPr/>
        </p:nvSpPr>
        <p:spPr bwMode="auto">
          <a:xfrm>
            <a:off x="10511072" y="2759994"/>
            <a:ext cx="633743" cy="442674"/>
          </a:xfrm>
          <a:prstGeom prst="wedgeRoundRectCallout">
            <a:avLst>
              <a:gd name="adj1" fmla="val -123364"/>
              <a:gd name="adj2" fmla="val -86644"/>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40</a:t>
            </a:r>
            <a:endParaRPr kumimoji="0" lang="en-US" sz="2000" b="1" i="0" u="none" strike="noStrike" cap="none" normalizeH="0" baseline="0" dirty="0" smtClean="0">
              <a:ln>
                <a:noFill/>
              </a:ln>
              <a:solidFill>
                <a:srgbClr val="0000FF"/>
              </a:solidFill>
              <a:effectLst/>
              <a:latin typeface="Arial" charset="0"/>
            </a:endParaRPr>
          </a:p>
        </p:txBody>
      </p:sp>
      <p:sp>
        <p:nvSpPr>
          <p:cNvPr id="24" name="Rounded Rectangular Callout 23"/>
          <p:cNvSpPr/>
          <p:nvPr/>
        </p:nvSpPr>
        <p:spPr bwMode="auto">
          <a:xfrm>
            <a:off x="5812325" y="2444029"/>
            <a:ext cx="688794" cy="442674"/>
          </a:xfrm>
          <a:prstGeom prst="wedgeRoundRectCallout">
            <a:avLst>
              <a:gd name="adj1" fmla="val 77178"/>
              <a:gd name="adj2" fmla="val 5311"/>
              <a:gd name="adj3" fmla="val 16667"/>
            </a:avLst>
          </a:prstGeom>
          <a:solidFill>
            <a:schemeClr val="bg1"/>
          </a:solid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0000FF"/>
                </a:solidFill>
                <a:latin typeface="Arial" charset="0"/>
              </a:rPr>
              <a:t>39</a:t>
            </a:r>
            <a:endParaRPr kumimoji="0" lang="en-US" sz="2000" b="1" i="0" u="none" strike="noStrike" cap="none" normalizeH="0" baseline="0" dirty="0" smtClean="0">
              <a:ln>
                <a:noFill/>
              </a:ln>
              <a:solidFill>
                <a:srgbClr val="0000FF"/>
              </a:solidFill>
              <a:effectLst/>
              <a:latin typeface="Arial" charset="0"/>
            </a:endParaRPr>
          </a:p>
        </p:txBody>
      </p:sp>
      <p:sp>
        <p:nvSpPr>
          <p:cNvPr id="16"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lgn="r">
                <a:spcBef>
                  <a:spcPct val="0"/>
                </a:spcBef>
                <a:buFontTx/>
                <a:buNone/>
              </a:pPr>
              <a:t>70</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94177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833" y="889116"/>
            <a:ext cx="10506075"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878187" y="1671716"/>
            <a:ext cx="6540922" cy="226711"/>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15159" y="1070539"/>
            <a:ext cx="2304256" cy="400110"/>
          </a:xfrm>
          <a:prstGeom prst="rect">
            <a:avLst/>
          </a:prstGeom>
          <a:noFill/>
        </p:spPr>
        <p:txBody>
          <a:bodyPr wrap="square" rtlCol="0">
            <a:spAutoFit/>
          </a:bodyPr>
          <a:lstStyle/>
          <a:p>
            <a:r>
              <a:rPr lang="en-US" sz="2000" b="1" dirty="0" smtClean="0">
                <a:solidFill>
                  <a:srgbClr val="FF0000"/>
                </a:solidFill>
              </a:rPr>
              <a:t>Toolbar menu</a:t>
            </a:r>
            <a:endParaRPr lang="en-US" sz="2000" b="1" dirty="0">
              <a:solidFill>
                <a:srgbClr val="FF0000"/>
              </a:solidFill>
            </a:endParaRPr>
          </a:p>
        </p:txBody>
      </p:sp>
      <p:cxnSp>
        <p:nvCxnSpPr>
          <p:cNvPr id="7" name="Straight Connector 6"/>
          <p:cNvCxnSpPr/>
          <p:nvPr/>
        </p:nvCxnSpPr>
        <p:spPr>
          <a:xfrm flipH="1">
            <a:off x="5887224" y="1268677"/>
            <a:ext cx="582680" cy="373124"/>
          </a:xfrm>
          <a:prstGeom prst="line">
            <a:avLst/>
          </a:prstGeom>
          <a:ln w="25400">
            <a:solidFill>
              <a:srgbClr val="FF0000"/>
            </a:solidFill>
            <a:headEnd type="none" w="lg" len="med"/>
            <a:tailEnd type="stealt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2341465"/>
            <a:ext cx="1039091" cy="369332"/>
          </a:xfrm>
          <a:prstGeom prst="rect">
            <a:avLst/>
          </a:prstGeom>
          <a:noFill/>
        </p:spPr>
        <p:txBody>
          <a:bodyPr wrap="square" rtlCol="0">
            <a:spAutoFit/>
          </a:bodyPr>
          <a:lstStyle/>
          <a:p>
            <a:r>
              <a:rPr lang="en-US" b="1" dirty="0" smtClean="0">
                <a:solidFill>
                  <a:srgbClr val="FF0000"/>
                </a:solidFill>
              </a:rPr>
              <a:t>CAS field</a:t>
            </a:r>
            <a:endParaRPr lang="en-US" b="1" dirty="0">
              <a:solidFill>
                <a:srgbClr val="FF0000"/>
              </a:solidFill>
            </a:endParaRPr>
          </a:p>
        </p:txBody>
      </p:sp>
      <p:sp>
        <p:nvSpPr>
          <p:cNvPr id="12" name="Rounded Rectangle 11"/>
          <p:cNvSpPr/>
          <p:nvPr/>
        </p:nvSpPr>
        <p:spPr>
          <a:xfrm>
            <a:off x="876693" y="2116219"/>
            <a:ext cx="1208055" cy="242157"/>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041723" y="2100277"/>
            <a:ext cx="2304256" cy="369332"/>
          </a:xfrm>
          <a:prstGeom prst="rect">
            <a:avLst/>
          </a:prstGeom>
          <a:noFill/>
        </p:spPr>
        <p:txBody>
          <a:bodyPr wrap="square" rtlCol="0">
            <a:spAutoFit/>
          </a:bodyPr>
          <a:lstStyle/>
          <a:p>
            <a:r>
              <a:rPr lang="en-US" b="1" dirty="0" smtClean="0">
                <a:solidFill>
                  <a:srgbClr val="FF0000"/>
                </a:solidFill>
              </a:rPr>
              <a:t>Name field</a:t>
            </a:r>
            <a:endParaRPr lang="en-US" b="1" dirty="0">
              <a:solidFill>
                <a:srgbClr val="FF0000"/>
              </a:solidFill>
            </a:endParaRPr>
          </a:p>
        </p:txBody>
      </p:sp>
      <p:sp>
        <p:nvSpPr>
          <p:cNvPr id="14" name="Rounded Rectangle 13"/>
          <p:cNvSpPr/>
          <p:nvPr/>
        </p:nvSpPr>
        <p:spPr>
          <a:xfrm>
            <a:off x="2062106" y="2123773"/>
            <a:ext cx="1401291" cy="242157"/>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endCxn id="12" idx="1"/>
          </p:cNvCxnSpPr>
          <p:nvPr/>
        </p:nvCxnSpPr>
        <p:spPr>
          <a:xfrm flipV="1">
            <a:off x="507732" y="2237298"/>
            <a:ext cx="368960" cy="140517"/>
          </a:xfrm>
          <a:prstGeom prst="line">
            <a:avLst/>
          </a:prstGeom>
          <a:ln w="25400">
            <a:solidFill>
              <a:srgbClr val="FF0000"/>
            </a:solidFill>
            <a:headEnd type="none" w="lg" len="med"/>
            <a:tailEnd type="stealt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1"/>
          </p:cNvCxnSpPr>
          <p:nvPr/>
        </p:nvCxnSpPr>
        <p:spPr>
          <a:xfrm flipH="1" flipV="1">
            <a:off x="3521587" y="2238133"/>
            <a:ext cx="520136" cy="46810"/>
          </a:xfrm>
          <a:prstGeom prst="line">
            <a:avLst/>
          </a:prstGeom>
          <a:ln w="25400">
            <a:solidFill>
              <a:srgbClr val="FF0000"/>
            </a:solidFill>
            <a:headEnd type="none" w="lg" len="med"/>
            <a:tailEnd type="stealth"/>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1705562" y="1915053"/>
            <a:ext cx="2538016" cy="185224"/>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887224" y="1822999"/>
            <a:ext cx="2304256" cy="369332"/>
          </a:xfrm>
          <a:prstGeom prst="rect">
            <a:avLst/>
          </a:prstGeom>
          <a:noFill/>
        </p:spPr>
        <p:txBody>
          <a:bodyPr wrap="square" rtlCol="0">
            <a:spAutoFit/>
          </a:bodyPr>
          <a:lstStyle/>
          <a:p>
            <a:r>
              <a:rPr lang="en-US" b="1" dirty="0" smtClean="0">
                <a:solidFill>
                  <a:srgbClr val="FF0000"/>
                </a:solidFill>
              </a:rPr>
              <a:t>SMILES field</a:t>
            </a:r>
            <a:endParaRPr lang="en-US" b="1" dirty="0">
              <a:solidFill>
                <a:srgbClr val="FF0000"/>
              </a:solidFill>
            </a:endParaRPr>
          </a:p>
        </p:txBody>
      </p:sp>
      <p:cxnSp>
        <p:nvCxnSpPr>
          <p:cNvPr id="24" name="Straight Connector 23"/>
          <p:cNvCxnSpPr>
            <a:stCxn id="23" idx="1"/>
          </p:cNvCxnSpPr>
          <p:nvPr/>
        </p:nvCxnSpPr>
        <p:spPr>
          <a:xfrm flipH="1" flipV="1">
            <a:off x="4289914" y="2006353"/>
            <a:ext cx="1597310" cy="1312"/>
          </a:xfrm>
          <a:prstGeom prst="line">
            <a:avLst/>
          </a:prstGeom>
          <a:ln w="25400">
            <a:solidFill>
              <a:srgbClr val="FF0000"/>
            </a:solidFill>
            <a:headEnd type="none" w="lg" len="med"/>
            <a:tailEnd type="stealt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926525" y="3802073"/>
            <a:ext cx="3337827" cy="400110"/>
          </a:xfrm>
          <a:prstGeom prst="rect">
            <a:avLst/>
          </a:prstGeom>
          <a:noFill/>
        </p:spPr>
        <p:txBody>
          <a:bodyPr wrap="square" rtlCol="0">
            <a:spAutoFit/>
          </a:bodyPr>
          <a:lstStyle/>
          <a:p>
            <a:pPr algn="ctr"/>
            <a:r>
              <a:rPr lang="en-US" sz="2000" b="1" dirty="0" smtClean="0">
                <a:solidFill>
                  <a:srgbClr val="FF0000"/>
                </a:solidFill>
              </a:rPr>
              <a:t>Drawing canvas</a:t>
            </a:r>
            <a:endParaRPr lang="en-US" sz="2000" b="1" dirty="0">
              <a:solidFill>
                <a:srgbClr val="FF0000"/>
              </a:solidFill>
            </a:endParaRPr>
          </a:p>
        </p:txBody>
      </p:sp>
      <p:sp>
        <p:nvSpPr>
          <p:cNvPr id="21" name="Rectangle 20"/>
          <p:cNvSpPr/>
          <p:nvPr/>
        </p:nvSpPr>
        <p:spPr>
          <a:xfrm>
            <a:off x="3624350" y="2392938"/>
            <a:ext cx="7589519" cy="342597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300546" y="3994035"/>
            <a:ext cx="2304256" cy="369332"/>
          </a:xfrm>
          <a:prstGeom prst="rect">
            <a:avLst/>
          </a:prstGeom>
          <a:noFill/>
        </p:spPr>
        <p:txBody>
          <a:bodyPr wrap="square" rtlCol="0">
            <a:spAutoFit/>
          </a:bodyPr>
          <a:lstStyle/>
          <a:p>
            <a:pPr algn="ctr"/>
            <a:r>
              <a:rPr lang="en-US" b="1" dirty="0" smtClean="0">
                <a:solidFill>
                  <a:srgbClr val="FF0000"/>
                </a:solidFill>
              </a:rPr>
              <a:t>Predefined templates</a:t>
            </a:r>
            <a:endParaRPr lang="en-US" b="1" dirty="0">
              <a:solidFill>
                <a:srgbClr val="FF0000"/>
              </a:solidFill>
            </a:endParaRPr>
          </a:p>
        </p:txBody>
      </p:sp>
      <p:sp>
        <p:nvSpPr>
          <p:cNvPr id="29" name="Rectangle 28"/>
          <p:cNvSpPr/>
          <p:nvPr/>
        </p:nvSpPr>
        <p:spPr>
          <a:xfrm>
            <a:off x="965696" y="2577605"/>
            <a:ext cx="2658654" cy="324130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19545" y="6185016"/>
            <a:ext cx="9553736" cy="307777"/>
          </a:xfrm>
          <a:prstGeom prst="rect">
            <a:avLst/>
          </a:prstGeom>
          <a:noFill/>
        </p:spPr>
        <p:txBody>
          <a:bodyPr wrap="square" rtlCol="0">
            <a:spAutoFit/>
          </a:bodyPr>
          <a:lstStyle/>
          <a:p>
            <a:r>
              <a:rPr lang="en-US" sz="1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More details about 2D editor could be found </a:t>
            </a:r>
            <a:r>
              <a:rPr lang="en-US" sz="1400" b="1" dirty="0">
                <a:solidFill>
                  <a:srgbClr val="002060"/>
                </a:solidFill>
                <a:latin typeface="Tahoma" panose="020B0604030504040204" pitchFamily="34" charset="0"/>
                <a:ea typeface="Tahoma" panose="020B0604030504040204" pitchFamily="34" charset="0"/>
                <a:cs typeface="Tahoma" panose="020B0604030504040204" pitchFamily="34" charset="0"/>
              </a:rPr>
              <a:t>in file</a:t>
            </a:r>
            <a:r>
              <a:rPr lang="en-US" sz="1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1400" b="1" i="1" dirty="0" smtClean="0">
                <a:solidFill>
                  <a:srgbClr val="002060"/>
                </a:solidFill>
                <a:latin typeface="Tahoma" panose="020B0604030504040204" pitchFamily="34" charset="0"/>
                <a:ea typeface="Tahoma" panose="020B0604030504040204" pitchFamily="34" charset="0"/>
                <a:cs typeface="Tahoma" panose="020B0604030504040204" pitchFamily="34" charset="0"/>
              </a:rPr>
              <a:t>OASIS </a:t>
            </a:r>
            <a:r>
              <a:rPr lang="en-US" sz="1400" b="1" i="1" dirty="0">
                <a:solidFill>
                  <a:srgbClr val="002060"/>
                </a:solidFill>
                <a:latin typeface="Tahoma" panose="020B0604030504040204" pitchFamily="34" charset="0"/>
                <a:ea typeface="Tahoma" panose="020B0604030504040204" pitchFamily="34" charset="0"/>
                <a:cs typeface="Tahoma" panose="020B0604030504040204" pitchFamily="34" charset="0"/>
              </a:rPr>
              <a:t>2D Editor_description.docx </a:t>
            </a:r>
          </a:p>
        </p:txBody>
      </p:sp>
      <p:sp>
        <p:nvSpPr>
          <p:cNvPr id="27" name="Text Box 2"/>
          <p:cNvSpPr txBox="1">
            <a:spLocks noChangeArrowheads="1"/>
          </p:cNvSpPr>
          <p:nvPr/>
        </p:nvSpPr>
        <p:spPr bwMode="auto">
          <a:xfrm>
            <a:off x="1255647" y="44580"/>
            <a:ext cx="9696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63500" algn="ctr">
              <a:spcBef>
                <a:spcPct val="20000"/>
              </a:spcBef>
              <a:buFontTx/>
              <a:buNone/>
              <a:defRPr sz="2800" b="1">
                <a:solidFill>
                  <a:srgbClr val="0070C0"/>
                </a:solidFill>
                <a:latin typeface="Times New Roman" panose="02020603050405020304" pitchFamily="18" charset="0"/>
                <a:ea typeface="Tahoma" panose="020B060403050404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GB" altLang="en-US" dirty="0"/>
              <a:t>2D viewer and editor </a:t>
            </a:r>
          </a:p>
        </p:txBody>
      </p:sp>
      <p:cxnSp>
        <p:nvCxnSpPr>
          <p:cNvPr id="30" name="Straight Connector 29"/>
          <p:cNvCxnSpPr/>
          <p:nvPr/>
        </p:nvCxnSpPr>
        <p:spPr>
          <a:xfrm>
            <a:off x="91440" y="569616"/>
            <a:ext cx="1200357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2"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spcBef>
                  <a:spcPct val="0"/>
                </a:spcBef>
                <a:buFontTx/>
                <a:buNone/>
              </a:pPr>
              <a:t>8</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261006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animBg="1"/>
      <p:bldP spid="22" grpId="0" animBg="1"/>
      <p:bldP spid="23" grpId="0"/>
      <p:bldP spid="26" grpId="0"/>
      <p:bldP spid="21" grpId="0" animBg="1"/>
      <p:bldP spid="28" grpId="0"/>
      <p:bldP spid="29"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1200152" y="107951"/>
            <a:ext cx="969644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GB" altLang="en-US" sz="2800" b="1" dirty="0">
                <a:latin typeface="Times New Roman" panose="02020603050405020304" pitchFamily="18" charset="0"/>
                <a:ea typeface="Tahoma" panose="020B0604030504040204" pitchFamily="34" charset="0"/>
                <a:cs typeface="Times New Roman" panose="02020603050405020304" pitchFamily="18" charset="0"/>
              </a:rPr>
              <a:t>Outlook</a:t>
            </a:r>
          </a:p>
        </p:txBody>
      </p:sp>
      <p:sp>
        <p:nvSpPr>
          <p:cNvPr id="4100" name="TextBox 1"/>
          <p:cNvSpPr txBox="1">
            <a:spLocks noChangeArrowheads="1"/>
          </p:cNvSpPr>
          <p:nvPr/>
        </p:nvSpPr>
        <p:spPr bwMode="auto">
          <a:xfrm>
            <a:off x="239184" y="1124903"/>
            <a:ext cx="11618383"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14350" indent="-514350" algn="just">
              <a:lnSpc>
                <a:spcPct val="115000"/>
              </a:lnSpc>
              <a:spcBef>
                <a:spcPts val="1200"/>
              </a:spcBef>
              <a:buFont typeface="+mj-lt"/>
              <a:buAutoNum type="romanUcPeriod"/>
            </a:pPr>
            <a:r>
              <a:rPr lang="en-US" altLang="en-US"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Aim of this presentation</a:t>
            </a:r>
            <a:endParaRPr lang="en-US" alt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marL="514350" indent="-514350" algn="just">
              <a:lnSpc>
                <a:spcPct val="115000"/>
              </a:lnSpc>
              <a:spcBef>
                <a:spcPts val="1200"/>
              </a:spcBef>
              <a:buFont typeface="+mj-lt"/>
              <a:buAutoNum type="romanUcPeriod"/>
            </a:pPr>
            <a:r>
              <a:rPr lang="en-US" alt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Basic functionalities &amp; Overview of the 2D editor - refreshment</a:t>
            </a:r>
          </a:p>
          <a:p>
            <a:pPr marL="514350" indent="-514350" algn="just" eaLnBrk="1" hangingPunct="1">
              <a:lnSpc>
                <a:spcPct val="115000"/>
              </a:lnSpc>
              <a:spcBef>
                <a:spcPts val="1200"/>
              </a:spcBef>
              <a:buFont typeface="+mj-lt"/>
              <a:buAutoNum type="romanUcPeriod"/>
            </a:pPr>
            <a:r>
              <a:rPr lang="en-US" altLang="en-US" sz="24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What is a Common fragment – definition and usage</a:t>
            </a:r>
          </a:p>
          <a:p>
            <a:pPr marL="514350" indent="-514350" algn="just" eaLnBrk="1" hangingPunct="1">
              <a:lnSpc>
                <a:spcPct val="115000"/>
              </a:lnSpc>
              <a:spcBef>
                <a:spcPts val="1200"/>
              </a:spcBef>
              <a:buFont typeface="+mj-lt"/>
              <a:buAutoNum type="romanUcPeriod"/>
            </a:pPr>
            <a:r>
              <a:rPr lang="en-US" altLang="en-US"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Types common fragments</a:t>
            </a:r>
            <a:endParaRPr lang="en-US" alt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marL="514350" indent="-514350" algn="just" eaLnBrk="1" hangingPunct="1">
              <a:lnSpc>
                <a:spcPct val="115000"/>
              </a:lnSpc>
              <a:spcBef>
                <a:spcPts val="1200"/>
              </a:spcBef>
              <a:buFont typeface="+mj-lt"/>
              <a:buAutoNum type="romanUcPeriod"/>
            </a:pPr>
            <a:r>
              <a:rPr lang="en-US" altLang="en-US"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Practical examples</a:t>
            </a:r>
            <a:endParaRPr lang="en-US" alt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Slide Number Placeholder 2"/>
          <p:cNvSpPr>
            <a:spLocks noGrp="1"/>
          </p:cNvSpPr>
          <p:nvPr>
            <p:ph type="sldNum" sz="quarter" idx="10"/>
          </p:nvPr>
        </p:nvSpPr>
        <p:spPr bwMode="auto">
          <a:xfrm>
            <a:off x="9308869" y="63729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ECB4DA1-AAF3-46A1-BEDF-F74576CEC777}" type="slidenum">
              <a:rPr lang="bg-BG" altLang="en-US" sz="1400">
                <a:latin typeface="Tahoma" panose="020B0604030504040204" pitchFamily="34" charset="0"/>
                <a:ea typeface="Tahoma" panose="020B0604030504040204" pitchFamily="34" charset="0"/>
                <a:cs typeface="Tahoma" panose="020B0604030504040204" pitchFamily="34" charset="0"/>
              </a:rPr>
              <a:pPr>
                <a:spcBef>
                  <a:spcPct val="0"/>
                </a:spcBef>
                <a:buFontTx/>
                <a:buNone/>
              </a:pPr>
              <a:t>9</a:t>
            </a:fld>
            <a:endParaRPr lang="bg-BG" alt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9134859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bg-BG"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bg-BG"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11500</TotalTime>
  <Words>4824</Words>
  <Application>Microsoft Office PowerPoint</Application>
  <PresentationFormat>Widescreen</PresentationFormat>
  <Paragraphs>868</Paragraphs>
  <Slides>70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70</vt:i4>
      </vt:variant>
    </vt:vector>
  </HeadingPairs>
  <TitlesOfParts>
    <vt:vector size="79" baseType="lpstr">
      <vt:lpstr>Arial</vt:lpstr>
      <vt:lpstr>Calibri</vt:lpstr>
      <vt:lpstr>Calibri Light</vt:lpstr>
      <vt:lpstr>Courier New</vt:lpstr>
      <vt:lpstr>Tahoma</vt:lpstr>
      <vt:lpstr>Times New Roman</vt:lpstr>
      <vt:lpstr>Wingdings</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LMC</dc:creator>
  <cp:lastModifiedBy>Atanas Chapkanov</cp:lastModifiedBy>
  <cp:revision>201</cp:revision>
  <dcterms:created xsi:type="dcterms:W3CDTF">2019-02-05T06:56:22Z</dcterms:created>
  <dcterms:modified xsi:type="dcterms:W3CDTF">2022-03-30T06:59:57Z</dcterms:modified>
</cp:coreProperties>
</file>