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95" r:id="rId3"/>
    <p:sldId id="301" r:id="rId4"/>
    <p:sldId id="264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299" r:id="rId15"/>
  </p:sldIdLst>
  <p:sldSz cx="9144000" cy="6858000" type="screen4x3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292D94-CA67-4FC3-A8C8-438E12190A2A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6FBEDBC-AC25-4364-B49B-545A725E8720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is the structure of my talks.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 ‘Why we decided to model skin sensitization?’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Next I will talk about the data used, the mechanism of modeled phenomena and developed model, results and finally future work.</a:t>
            </a:r>
          </a:p>
        </p:txBody>
      </p:sp>
    </p:spTree>
    <p:extLst>
      <p:ext uri="{BB962C8B-B14F-4D97-AF65-F5344CB8AC3E}">
        <p14:creationId xmlns:p14="http://schemas.microsoft.com/office/powerpoint/2010/main" val="3890154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3256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is the structure of my talks.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 ‘Why we decided to model skin sensitization?’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Next I will talk about the data used, the mechanism of modeled phenomena and developed model, results and finally future work.</a:t>
            </a:r>
          </a:p>
        </p:txBody>
      </p:sp>
    </p:spTree>
    <p:extLst>
      <p:ext uri="{BB962C8B-B14F-4D97-AF65-F5344CB8AC3E}">
        <p14:creationId xmlns:p14="http://schemas.microsoft.com/office/powerpoint/2010/main" val="2451836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928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is the structure of my talks.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 ‘Why we decided to model skin sensitization?’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Next I will talk about the data used, the mechanism of modeled phenomena and developed model, results and finally future work.</a:t>
            </a:r>
          </a:p>
        </p:txBody>
      </p:sp>
    </p:spTree>
    <p:extLst>
      <p:ext uri="{BB962C8B-B14F-4D97-AF65-F5344CB8AC3E}">
        <p14:creationId xmlns:p14="http://schemas.microsoft.com/office/powerpoint/2010/main" val="2343758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is the structure of my talks.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 ‘Why we decided to model skin sensitization?’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Next I will talk about the data used, the mechanism of modeled phenomena and developed model, results and finally future work.</a:t>
            </a:r>
          </a:p>
        </p:txBody>
      </p:sp>
    </p:spTree>
    <p:extLst>
      <p:ext uri="{BB962C8B-B14F-4D97-AF65-F5344CB8AC3E}">
        <p14:creationId xmlns:p14="http://schemas.microsoft.com/office/powerpoint/2010/main" val="3202995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is the structure of my talks.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 ‘Why we decided to model skin sensitization?’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Next I will talk about the data used, the mechanism of modeled phenomena and developed model, results and finally future work.</a:t>
            </a:r>
          </a:p>
        </p:txBody>
      </p:sp>
    </p:spTree>
    <p:extLst>
      <p:ext uri="{BB962C8B-B14F-4D97-AF65-F5344CB8AC3E}">
        <p14:creationId xmlns:p14="http://schemas.microsoft.com/office/powerpoint/2010/main" val="225953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9122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is the structure of my talks.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 ‘Why we decided to model skin sensitization?’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Next I will talk about the data used, the mechanism of modeled phenomena and developed model, results and finally future work.</a:t>
            </a:r>
          </a:p>
        </p:txBody>
      </p:sp>
    </p:spTree>
    <p:extLst>
      <p:ext uri="{BB962C8B-B14F-4D97-AF65-F5344CB8AC3E}">
        <p14:creationId xmlns:p14="http://schemas.microsoft.com/office/powerpoint/2010/main" val="1020112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511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is the structure of my talks.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 ‘Why we decided to model skin sensitization?’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Next I will talk about the data used, the mechanism of modeled phenomena and developed model, results and finally future work.</a:t>
            </a:r>
          </a:p>
        </p:txBody>
      </p:sp>
    </p:spTree>
    <p:extLst>
      <p:ext uri="{BB962C8B-B14F-4D97-AF65-F5344CB8AC3E}">
        <p14:creationId xmlns:p14="http://schemas.microsoft.com/office/powerpoint/2010/main" val="3291861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6575"/>
            <a:ext cx="503237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357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A6E44-211B-4BDB-A51F-FE4CB45ADB09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D78D9-BFCC-4E8B-95D5-B8219508261E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87339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58D32-089C-4DC0-A40B-2F71B3E9428A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0AA57-745B-44E7-858A-A1535C24FC35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42573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3A6D0-FEA9-4BFD-9E33-EEE8A1AFADB3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4CBCE-D2C9-461F-AD90-A1A665BC566E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90965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C014AD-8D9C-4A5B-8D8A-910AEE36679C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88587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16A3-EC4A-4DDA-9D9D-F1584662C7DD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AE230-902C-4453-9523-B0C28D6C1B07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73239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0740D-F207-4514-B945-74DABD6892DF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66519-6D5B-4BDA-BA27-8470A1CF10EB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802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E70B4-274E-4373-8A72-4C45FD8A80FB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DC60D-0590-4619-A3B6-31C8924A2FF5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1921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892D7-2742-4105-B752-B49FCDC9C9DA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53F91-C256-4DDF-BEE3-1207A9226861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1996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3F758-562D-425C-81E4-4A22176C89D3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4BB04-0244-4249-9593-ECCE8EAEBFB8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09754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827B-8C6A-4269-9ABF-19252CBE5407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BAF42-3272-4563-BC89-2A61DFB1C579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52479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9B3E-63DB-48D6-B3FB-56D63B6946DE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9FE86-6039-44C0-B8DC-3165EAE6E563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2848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38D00-6BDB-4DCA-9BE5-357F2DA3A9D1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DB02-CB98-4951-93D7-3CB38F4BE73B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06683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bg-BG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bg-BG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CF821A-0678-42D8-A276-63F7DBDBFBC1}" type="datetimeFigureOut">
              <a:rPr lang="bg-BG"/>
              <a:pPr>
                <a:defRPr/>
              </a:pPr>
              <a:t>28.06.2022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84DB058-47D5-48A5-ABDB-04D54AD62EA5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b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26988"/>
            <a:ext cx="91313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68313" y="2581920"/>
            <a:ext cx="82804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MetaPath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Platform: </a:t>
            </a:r>
            <a:endParaRPr lang="en-US" alt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Introducing kinetic data</a:t>
            </a:r>
            <a:endParaRPr lang="en-US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5995084"/>
            <a:ext cx="9036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June, 2022 </a:t>
            </a:r>
            <a:endParaRPr lang="en-US" altLang="en-US" sz="1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779934" y="4933316"/>
            <a:ext cx="765715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of  Mathematical Chemistry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“Prof. As. </a:t>
            </a:r>
            <a:r>
              <a:rPr lang="en-US" altLang="en-US" sz="1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en-US" altLang="en-US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en-US" sz="1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Bourgas</a:t>
            </a:r>
            <a:r>
              <a:rPr lang="en-US" altLang="en-US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Bulgaria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7338A8-3B34-43CF-A011-1CB75BC0A7C9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bg-BG" altLang="en-US" sz="1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27013" y="2286000"/>
            <a:ext cx="84597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Kinetic values associated with metabolite + treatment group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4488" y="1700213"/>
            <a:ext cx="574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kinetic data on the user interface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(example #1)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80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MetaPath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</a:t>
            </a:r>
          </a:p>
          <a:p>
            <a:pPr algn="ctr" eaLnBrk="1" hangingPunct="1"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Storage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management of </a:t>
            </a: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documented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metabolism</a:t>
            </a:r>
            <a:endParaRPr lang="en-US" altLang="en-US" sz="24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2655332"/>
            <a:ext cx="3714750" cy="39624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563888" y="2655332"/>
            <a:ext cx="3858766" cy="9896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635896" y="4011488"/>
            <a:ext cx="3456384" cy="260624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54472" y="2886105"/>
            <a:ext cx="1975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group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9971" y="5114554"/>
            <a:ext cx="1719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Kinetic values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08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7338A8-3B34-43CF-A011-1CB75BC0A7C9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bg-BG" altLang="en-US" sz="1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27013" y="2286000"/>
            <a:ext cx="84597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alt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associated with metabolite + treatment group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4488" y="1700213"/>
            <a:ext cx="574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kinetic data on the user interface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(example #2)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80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MetaPath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</a:t>
            </a:r>
          </a:p>
          <a:p>
            <a:pPr algn="ctr" eaLnBrk="1" hangingPunct="1"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Storage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management of </a:t>
            </a: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documented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metabolism</a:t>
            </a:r>
            <a:endParaRPr lang="en-US" altLang="en-US" sz="24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381" y="2744645"/>
            <a:ext cx="4133850" cy="36337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517381" y="2744645"/>
            <a:ext cx="4087343" cy="84567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17381" y="4066193"/>
            <a:ext cx="3574899" cy="229015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2424" y="2931149"/>
            <a:ext cx="1975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group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4959" y="5011217"/>
            <a:ext cx="1406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572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CB4DA1-AAF3-46A1-BEDF-F74576CEC777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bg-BG" altLang="en-US" sz="140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00113" y="107950"/>
            <a:ext cx="7272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Outlook</a:t>
            </a: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79388" y="1033463"/>
            <a:ext cx="8713787" cy="277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data </a:t>
            </a: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stored 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alt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MetaPath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platform</a:t>
            </a: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newly added data layer – kinetic data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included in the kinetic data layer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 between kinetic data and other data layers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 interface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Searching kinetic data</a:t>
            </a:r>
            <a:endParaRPr lang="en-US" altLang="en-US" sz="1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5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9457" y="3277864"/>
            <a:ext cx="5586413" cy="3300413"/>
          </a:xfrm>
          <a:prstGeom prst="rect">
            <a:avLst/>
          </a:prstGeom>
        </p:spPr>
      </p:pic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7338A8-3B34-43CF-A011-1CB75BC0A7C9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bg-BG" altLang="en-US" sz="1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27013" y="2286000"/>
            <a:ext cx="8459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Searches for metabolites meeting kinetic data criteria</a:t>
            </a: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details can be used as additional filter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4488" y="1700213"/>
            <a:ext cx="574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Searches based on kinetic data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80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MetaPath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</a:t>
            </a:r>
          </a:p>
          <a:p>
            <a:pPr algn="ctr" eaLnBrk="1" hangingPunct="1"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Storage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management of </a:t>
            </a: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documented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metabolism</a:t>
            </a:r>
            <a:endParaRPr lang="en-US" altLang="en-US" sz="24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69458" y="3425784"/>
            <a:ext cx="3126680" cy="15022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69457" y="5075991"/>
            <a:ext cx="3126680" cy="96510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2666" y="3778827"/>
            <a:ext cx="2442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criteria based on kinetic data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737" y="5025433"/>
            <a:ext cx="2362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filter based on experimental details</a:t>
            </a:r>
            <a:endParaRPr 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63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7F0B0F-CDEB-48DC-9928-F3B2563C498B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bg-BG" altLang="en-US" sz="140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899592" y="2204864"/>
            <a:ext cx="7272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21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CB4DA1-AAF3-46A1-BEDF-F74576CEC777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bg-BG" altLang="en-US" sz="140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00113" y="107950"/>
            <a:ext cx="7272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Outlook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79388" y="1033463"/>
            <a:ext cx="8713787" cy="277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data </a:t>
            </a: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stored 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alt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MetaPath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platform</a:t>
            </a: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newly added data layer – kinetic data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included in the kinetic data layer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 between kinetic data and other data layers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 interface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Searching kinetic data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73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CB4DA1-AAF3-46A1-BEDF-F74576CEC777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bg-BG" altLang="en-US" sz="140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00113" y="107950"/>
            <a:ext cx="7272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Outlook</a:t>
            </a: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79388" y="1033463"/>
            <a:ext cx="8713787" cy="277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data 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stored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MetaPath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platform</a:t>
            </a: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newly added data layer – kinetic data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included in the kinetic data layer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 between kinetic data and other data layers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 interface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Searching kinetic data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270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7338A8-3B34-43CF-A011-1CB75BC0A7C9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bg-BG" altLang="en-US" sz="1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27013" y="2286000"/>
            <a:ext cx="845978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Chemicals data (chemicals layer) - chemical structure, chemical names, regulatory identifiers</a:t>
            </a: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 data (transformations layer) – pairs parent/metabolite, enzymes (if any), hierarchy of observed transformations organized in metabolic trees</a:t>
            </a: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details (experiments layer) – study specifics such as treated species, experimental systems, organs/tissues, doses, etc.</a:t>
            </a: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 between transformations/metabolites and experimental details (associations layer) – shows differences in metabolism due to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variations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4488" y="1700213"/>
            <a:ext cx="574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data (layers) </a:t>
            </a: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 stored </a:t>
            </a: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en-US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MetaPath</a:t>
            </a:r>
            <a:endParaRPr lang="en-US" alt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80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MetaPath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</a:t>
            </a:r>
          </a:p>
          <a:p>
            <a:pPr algn="ctr" eaLnBrk="1" hangingPunct="1"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Storage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management of </a:t>
            </a: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documented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metabolism</a:t>
            </a:r>
            <a:endParaRPr lang="en-US" altLang="en-US" sz="24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CB4DA1-AAF3-46A1-BEDF-F74576CEC777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bg-BG" altLang="en-US" sz="140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00113" y="107950"/>
            <a:ext cx="7272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Outlook</a:t>
            </a: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79388" y="1033463"/>
            <a:ext cx="8713787" cy="277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data </a:t>
            </a: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stored 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alt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MetaPath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platform</a:t>
            </a: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newly added data layer – kinetic data</a:t>
            </a:r>
            <a:endParaRPr lang="en-US" altLang="en-US" sz="1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included in the kinetic data layer</a:t>
            </a:r>
            <a:endParaRPr lang="en-US" altLang="en-US" sz="1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 between kinetic data and other data layers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 interface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Searching kinetic data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53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7338A8-3B34-43CF-A011-1CB75BC0A7C9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bg-BG" altLang="en-US" sz="1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27013" y="2286000"/>
            <a:ext cx="8459787" cy="451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funded by Unilever, remained in private domain for several years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EFSA funded migration from private to public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</a:p>
          <a:p>
            <a:pPr marL="987425" lvl="1" indent="-354013" algn="just" eaLnBrk="1" hangingPunct="1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version is ready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waits for approval from EFSA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Kinetic data provide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the kinetics of the metabolic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transformations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layer includes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(half-life, Km,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Vmax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clearance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and/or time series (parent / metabolite quantity as a function of time)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possible sets of values/time series: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425" lvl="1" indent="-354013" algn="just" eaLnBrk="1" hangingPunct="1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vitro</a:t>
            </a: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half-life,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Vmax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clearance, protein content, activity rate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425" lvl="1" indent="-354013" algn="just" eaLnBrk="1" hangingPunct="1">
              <a:lnSpc>
                <a:spcPct val="11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vivo</a:t>
            </a: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half-life, area under curve (AUC), AUC time, clearance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4488" y="1700213"/>
            <a:ext cx="574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newly added data layer – kinetic data</a:t>
            </a:r>
            <a:endParaRPr lang="en-US" alt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80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MetaPath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</a:t>
            </a:r>
          </a:p>
          <a:p>
            <a:pPr algn="ctr" eaLnBrk="1" hangingPunct="1"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Storage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management of </a:t>
            </a: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documented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metabolism</a:t>
            </a:r>
            <a:endParaRPr lang="en-US" altLang="en-US" sz="24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87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CB4DA1-AAF3-46A1-BEDF-F74576CEC777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bg-BG" altLang="en-US" sz="140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00113" y="107950"/>
            <a:ext cx="7272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Outlook</a:t>
            </a: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79388" y="1033463"/>
            <a:ext cx="8713787" cy="277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data </a:t>
            </a: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stored 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alt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MetaPath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platform</a:t>
            </a: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newly added data layer – kinetic data</a:t>
            </a:r>
            <a:endParaRPr lang="en-US" altLang="en-US" sz="1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included in the kinetic data layer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 between kinetic data and other data layers</a:t>
            </a:r>
            <a:endParaRPr lang="en-US" altLang="en-US" sz="1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 interface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Searching kinetic data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02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7338A8-3B34-43CF-A011-1CB75BC0A7C9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bg-BG" altLang="en-US" sz="1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27013" y="2286000"/>
            <a:ext cx="84597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Kinetic data is associated with the chemical (parent / metabolite)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Kinetic data is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associated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experimental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(treatment groups)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vivo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vitro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dose, experimental system, etc.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2400"/>
              </a:spcBef>
              <a:buFontTx/>
              <a:buAutoNum type="arabicPeriod"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spcBef>
                <a:spcPts val="2400"/>
              </a:spcBef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set of kinetic data must be associated with a combination </a:t>
            </a:r>
            <a:r>
              <a:rPr lang="en-US" altLang="en-US" sz="1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metabolite + treatment group</a:t>
            </a:r>
            <a:endParaRPr lang="en-US" altLang="en-US" sz="1800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4488" y="1700213"/>
            <a:ext cx="574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kinetic data and other data layers</a:t>
            </a:r>
            <a:endParaRPr lang="en-US" alt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2804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MetaPath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</a:t>
            </a:r>
          </a:p>
          <a:p>
            <a:pPr algn="ctr" eaLnBrk="1" hangingPunct="1">
              <a:buFontTx/>
              <a:buNone/>
            </a:pP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Storage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management of </a:t>
            </a:r>
            <a:r>
              <a:rPr lang="en-US" alt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documented </a:t>
            </a:r>
            <a:r>
              <a:rPr lang="en-US" alt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metabolism</a:t>
            </a:r>
            <a:endParaRPr lang="en-US" altLang="en-US" sz="24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338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CB4DA1-AAF3-46A1-BEDF-F74576CEC777}" type="slidenum">
              <a:rPr lang="bg-BG" altLang="en-US" sz="1400">
                <a:latin typeface="Arial" panose="020B060402020202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bg-BG" altLang="en-US" sz="140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00113" y="107950"/>
            <a:ext cx="7272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5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Outlook</a:t>
            </a: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179388" y="1033463"/>
            <a:ext cx="8713787" cy="277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data </a:t>
            </a: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previously stored 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alt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MetaPath</a:t>
            </a:r>
            <a:r>
              <a:rPr lang="en-US" alt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platform</a:t>
            </a: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new data layer – kinetic data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included in the kinetic data layer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15000"/>
              </a:lnSpc>
              <a:spcBef>
                <a:spcPts val="1200"/>
              </a:spcBef>
              <a:buFont typeface="Calibri" panose="020F0502020204030204" pitchFamily="34" charset="0"/>
              <a:buAutoNum type="alphaL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 between kinetic data and other data layers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User interface</a:t>
            </a:r>
            <a:endParaRPr lang="en-US" altLang="en-US" sz="1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1200"/>
              </a:spcBef>
              <a:buFontTx/>
              <a:buAutoNum type="arabicPeriod"/>
            </a:pPr>
            <a:r>
              <a:rPr lang="en-US" alt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Searching kinetic data</a:t>
            </a:r>
            <a:endParaRPr lang="en-US" alt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60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950</Words>
  <Application>Microsoft Office PowerPoint</Application>
  <PresentationFormat>On-screen Show (4:3)</PresentationFormat>
  <Paragraphs>126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Mekenyan</dc:creator>
  <cp:lastModifiedBy>Atanas Chapkanov</cp:lastModifiedBy>
  <cp:revision>67</cp:revision>
  <dcterms:created xsi:type="dcterms:W3CDTF">2017-06-07T05:16:02Z</dcterms:created>
  <dcterms:modified xsi:type="dcterms:W3CDTF">2022-06-28T08:05:19Z</dcterms:modified>
</cp:coreProperties>
</file>