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1" r:id="rId2"/>
    <p:sldId id="278" r:id="rId3"/>
    <p:sldId id="329" r:id="rId4"/>
    <p:sldId id="330" r:id="rId5"/>
    <p:sldId id="331" r:id="rId6"/>
    <p:sldId id="332" r:id="rId7"/>
    <p:sldId id="338" r:id="rId8"/>
    <p:sldId id="333" r:id="rId9"/>
    <p:sldId id="339" r:id="rId10"/>
    <p:sldId id="33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E0C7F25-2549-4EB0-943E-1C1647540D7A}">
          <p14:sldIdLst>
            <p14:sldId id="261"/>
            <p14:sldId id="278"/>
            <p14:sldId id="329"/>
            <p14:sldId id="330"/>
            <p14:sldId id="331"/>
            <p14:sldId id="332"/>
            <p14:sldId id="338"/>
            <p14:sldId id="333"/>
            <p14:sldId id="339"/>
            <p14:sldId id="335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BA34"/>
    <a:srgbClr val="000000"/>
    <a:srgbClr val="AEB7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706" autoAdjust="0"/>
  </p:normalViewPr>
  <p:slideViewPr>
    <p:cSldViewPr snapToGrid="0">
      <p:cViewPr varScale="1">
        <p:scale>
          <a:sx n="64" d="100"/>
          <a:sy n="64" d="100"/>
        </p:scale>
        <p:origin x="712" y="48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52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41DB8-B66F-4DC8-A96E-33677E0F90FF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04A0D4-B89B-4ADD-AF9E-38636B40E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891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B49C4A-65AC-492D-9701-81B46C3AD0E4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869989-EB00-4EE7-BCB5-25BDC5BB2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63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6" name="Straight Connector 5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Group 22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1" name="Straight Connector 40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6" name="Group 45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2" name="Straight Connector 51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Connector 52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7" name="Straight Connector 46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23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5" name="Straight Connector 24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Group 29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6" name="Straight Connector 35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1" name="Straight Connector 30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845" y="1909346"/>
            <a:ext cx="9604310" cy="3383280"/>
          </a:xfrm>
        </p:spPr>
        <p:txBody>
          <a:bodyPr anchor="b">
            <a:normAutofit/>
          </a:bodyPr>
          <a:lstStyle>
            <a:lvl1pPr algn="l">
              <a:lnSpc>
                <a:spcPct val="76000"/>
              </a:lnSpc>
              <a:defRPr sz="8000" cap="none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845" y="5432564"/>
            <a:ext cx="9604310" cy="457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58" name="Straight Connector 57"/>
          <p:cNvCxnSpPr/>
          <p:nvPr userDrawn="1"/>
        </p:nvCxnSpPr>
        <p:spPr>
          <a:xfrm>
            <a:off x="1295400" y="5294175"/>
            <a:ext cx="96012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4B5B-21A0-4192-BF4C-38187F1A68D8}" type="datetime1">
              <a:rPr lang="en-US" smtClean="0"/>
              <a:t>2/7/2022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gradFill flip="none" rotWithShape="1">
          <a:gsLst>
            <a:gs pos="0">
              <a:schemeClr val="accent1"/>
            </a:gs>
            <a:gs pos="97000">
              <a:schemeClr val="accent1">
                <a:lumMod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8" name="Straight Connector 7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Group 23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2" name="Straight Connector 41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7" name="Group 46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3" name="Straight Connector 52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8" name="Straight Connector 47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6" name="Straight Connector 25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1" name="Group 30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7" name="Straight Connector 36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2" name="Straight Connector 31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41573"/>
            <a:ext cx="9601200" cy="2743200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000" cap="none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5431536"/>
            <a:ext cx="9601200" cy="4572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58" name="Straight Connector 57"/>
          <p:cNvCxnSpPr/>
          <p:nvPr userDrawn="1"/>
        </p:nvCxnSpPr>
        <p:spPr>
          <a:xfrm>
            <a:off x="1295400" y="5294175"/>
            <a:ext cx="96012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67780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0" y="1981199"/>
            <a:ext cx="4572000" cy="3810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981199"/>
            <a:ext cx="4572000" cy="3810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5CF7C-B333-48E1-A4A6-83A3C8B73AC0}" type="datetime1">
              <a:rPr lang="en-US" smtClean="0"/>
              <a:t>2/7/2022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18322"/>
            <a:ext cx="4572000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2503713"/>
            <a:ext cx="4572000" cy="32874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600" y="1818322"/>
            <a:ext cx="4572000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503713"/>
            <a:ext cx="4572000" cy="32874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0762-5CBF-4210-AB54-376B091119F8}" type="datetime1">
              <a:rPr lang="en-US" smtClean="0"/>
              <a:t>2/7/2022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DB371-BF5F-4058-A212-1A908E4D2674}" type="datetime1">
              <a:rPr lang="en-US" smtClean="0"/>
              <a:t>2/7/2022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roup 160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162" name="Straight Connector 161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8" name="Group 177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196" name="Straight Connector 195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Straight Connector 198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01" name="Group 200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207" name="Straight Connector 206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8" name="Straight Connector 207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9" name="Straight Connector 208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0" name="Straight Connector 209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1" name="Straight Connector 210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02" name="Straight Connector 201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Straight Connector 202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Straight Connector 203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Straight Connector 204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Straight Connector 205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9" name="Group 178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180" name="Straight Connector 179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85" name="Group 184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91" name="Straight Connector 190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2" name="Straight Connector 191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3" name="Straight Connector 192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4" name="Straight Connector 193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5" name="Straight Connector 194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86" name="Straight Connector 185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3" name="Footer Placeholder 2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12" name="Date Placeholder 2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083B-90AA-48CF-BAD5-00AA24D7F288}" type="datetime1">
              <a:rPr lang="en-US" smtClean="0"/>
              <a:t>2/7/2022</a:t>
            </a:fld>
            <a:endParaRPr lang="en-US"/>
          </a:p>
        </p:txBody>
      </p:sp>
      <p:sp>
        <p:nvSpPr>
          <p:cNvPr id="214" name="Slide Number Placeholder 2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gradFill flip="none" rotWithShape="1">
          <a:gsLst>
            <a:gs pos="0">
              <a:schemeClr val="accent1"/>
            </a:gs>
            <a:gs pos="100000">
              <a:schemeClr val="accent1">
                <a:lumMod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10" name="Straight Connector 9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" name="Group 25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4" name="Straight Connector 43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9" name="Group 48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8" name="Straight Connector 27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3" name="Group 32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Connector 42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Rectangle 6"/>
          <p:cNvSpPr/>
          <p:nvPr userDrawn="1"/>
        </p:nvSpPr>
        <p:spPr>
          <a:xfrm>
            <a:off x="0" y="0"/>
            <a:ext cx="7315200" cy="6858000"/>
          </a:xfrm>
          <a:prstGeom prst="rect">
            <a:avLst/>
          </a:prstGeom>
          <a:gradFill>
            <a:gsLst>
              <a:gs pos="69000">
                <a:schemeClr val="bg1"/>
              </a:gs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3152" y="571500"/>
            <a:ext cx="3657600" cy="2197100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197" y="571500"/>
            <a:ext cx="6217920" cy="5715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13152" y="2995012"/>
            <a:ext cx="3657600" cy="228595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7923089" y="2895600"/>
            <a:ext cx="365931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5BAF629-ECA2-4CF3-B790-9D9BDED98269}" type="datetime1">
              <a:rPr lang="en-US" smtClean="0"/>
              <a:pPr/>
              <a:t>2/7/2022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gradFill flip="none" rotWithShape="1">
          <a:gsLst>
            <a:gs pos="0">
              <a:schemeClr val="accent1"/>
            </a:gs>
            <a:gs pos="100000">
              <a:schemeClr val="accent1">
                <a:lumMod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9" name="Straight Connector 8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24"/>
            <p:cNvGrpSpPr/>
            <p:nvPr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3" name="Straight Connector 42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8" name="Group 47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/>
            <p:cNvGrpSpPr/>
            <p:nvPr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7" name="Straight Connector 26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2" name="Group 31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0" name="Rectangle 59"/>
          <p:cNvSpPr/>
          <p:nvPr/>
        </p:nvSpPr>
        <p:spPr>
          <a:xfrm>
            <a:off x="0" y="0"/>
            <a:ext cx="7315200" cy="6858000"/>
          </a:xfrm>
          <a:prstGeom prst="rect">
            <a:avLst/>
          </a:prstGeom>
          <a:gradFill>
            <a:gsLst>
              <a:gs pos="69000">
                <a:schemeClr val="bg1"/>
              </a:gs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7923089" y="2895600"/>
            <a:ext cx="365931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09560" y="576072"/>
            <a:ext cx="3657600" cy="2194560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412" y="-159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9560" y="2999232"/>
            <a:ext cx="3657600" cy="22860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031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29A4-78C8-47AB-BA06-22CB45938951}" type="datetime1">
              <a:rPr lang="en-US" smtClean="0"/>
              <a:t>2/7/2022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09314" y="489856"/>
            <a:ext cx="1687286" cy="530134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489856"/>
            <a:ext cx="7587344" cy="530134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D4ACF-2D82-46F2-A8E9-23963AA34E86}" type="datetime1">
              <a:rPr lang="en-US" smtClean="0"/>
              <a:t>2/7/2022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chemeClr val="bg1"/>
            </a:gs>
            <a:gs pos="0">
              <a:schemeClr val="bg1">
                <a:lumMod val="100000"/>
              </a:schemeClr>
            </a:gs>
            <a:gs pos="100000">
              <a:schemeClr val="bg1">
                <a:lumMod val="95000"/>
                <a:alpha val="6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roup 95"/>
          <p:cNvGrpSpPr/>
          <p:nvPr userDrawn="1"/>
        </p:nvGrpSpPr>
        <p:grpSpPr bwMode="hidden">
          <a:xfrm>
            <a:off x="-1" y="-195943"/>
            <a:ext cx="12192002" cy="6858000"/>
            <a:chOff x="-1" y="0"/>
            <a:chExt cx="12192002" cy="6858000"/>
          </a:xfrm>
        </p:grpSpPr>
        <p:cxnSp>
          <p:nvCxnSpPr>
            <p:cNvPr id="97" name="Straight Connector 96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3" name="Group 112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131" name="Straight Connector 130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36" name="Group 135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42" name="Straight Connector 141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3" name="Straight Connector 142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4" name="Straight Connector 143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Straight Connector 145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7" name="Straight Connector 136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4" name="Group 113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115" name="Straight Connector 114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0" name="Group 119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26" name="Straight Connector 125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Straight Connector 126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Straight Connector 127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Straight Connector 128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Connector 129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21" name="Straight Connector 120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503853"/>
            <a:ext cx="9601200" cy="11423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981201"/>
            <a:ext cx="9601200" cy="3809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148" name="Straight Connector 147"/>
          <p:cNvCxnSpPr/>
          <p:nvPr userDrawn="1"/>
        </p:nvCxnSpPr>
        <p:spPr>
          <a:xfrm>
            <a:off x="609600" y="6172200"/>
            <a:ext cx="10972800" cy="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1" y="6289679"/>
            <a:ext cx="6128030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94042" y="6289679"/>
            <a:ext cx="965946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B51B2453-8663-4C69-AF73-9FD7B1DEC5D0}" type="datetime1">
              <a:rPr lang="en-US" smtClean="0"/>
              <a:pPr/>
              <a:t>2/7/2022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65311" y="6289679"/>
            <a:ext cx="918882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9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79388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79388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79388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878012" indent="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75000"/>
          </a:schemeClr>
        </a:buClr>
        <a:buSzPct val="100000"/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Software Licensing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845" y="5440953"/>
            <a:ext cx="9604310" cy="457200"/>
          </a:xfrm>
        </p:spPr>
        <p:txBody>
          <a:bodyPr/>
          <a:lstStyle/>
          <a:p>
            <a:r>
              <a:rPr lang="en-US" dirty="0"/>
              <a:t>CATALOGIC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9479450" y="5440953"/>
            <a:ext cx="1992114" cy="45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75000"/>
                </a:schemeClr>
              </a:buClr>
              <a:buSzPct val="100000"/>
              <a:buFont typeface="Arial" pitchFamily="34" charset="0"/>
              <a:buNone/>
              <a:defRPr sz="2000" b="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10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SzPct val="100000"/>
              <a:buFont typeface="Arial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accent1">
                  <a:lumMod val="75000"/>
                </a:schemeClr>
              </a:buClr>
              <a:buSzPct val="100000"/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00000"/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00000"/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00000"/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00000"/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00000"/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LMC, 2022</a:t>
            </a:r>
          </a:p>
        </p:txBody>
      </p:sp>
    </p:spTree>
    <p:extLst>
      <p:ext uri="{BB962C8B-B14F-4D97-AF65-F5344CB8AC3E}">
        <p14:creationId xmlns:p14="http://schemas.microsoft.com/office/powerpoint/2010/main" val="10690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13152" y="3136307"/>
            <a:ext cx="37176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Product Key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User details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7440" y="906087"/>
            <a:ext cx="650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Software activation requires only a valid Product Key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440" y="1611861"/>
            <a:ext cx="6411884" cy="4837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33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 Key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13152" y="3136307"/>
            <a:ext cx="41153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Unlocks a single machine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3206" y="1077545"/>
            <a:ext cx="66170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Each </a:t>
            </a:r>
            <a:r>
              <a:rPr lang="en-US" b="1" dirty="0"/>
              <a:t>Product Key</a:t>
            </a:r>
          </a:p>
          <a:p>
            <a:endParaRPr lang="en-US" b="1" dirty="0"/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has an expiration date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activates one product, e.g., CATALOGIC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activates one machine</a:t>
            </a:r>
          </a:p>
          <a:p>
            <a:pPr marL="742950" lvl="1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50"/>
                </a:solidFill>
              </a:rPr>
              <a:t>grants a one-week grace period after expiration</a:t>
            </a:r>
          </a:p>
        </p:txBody>
      </p:sp>
      <p:pic>
        <p:nvPicPr>
          <p:cNvPr id="8" name="Graphic 15" descr="Key">
            <a:extLst>
              <a:ext uri="{FF2B5EF4-FFF2-40B4-BE49-F238E27FC236}">
                <a16:creationId xmlns:a16="http://schemas.microsoft.com/office/drawing/2014/main" id="{EFCA5D24-B546-486A-8286-1695E6C8C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916027" y="4413580"/>
            <a:ext cx="1524583" cy="152458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8DB974-A70F-47D6-B691-11209356F5F5}"/>
              </a:ext>
            </a:extLst>
          </p:cNvPr>
          <p:cNvSpPr txBox="1"/>
          <p:nvPr/>
        </p:nvSpPr>
        <p:spPr>
          <a:xfrm>
            <a:off x="1563299" y="5768886"/>
            <a:ext cx="44461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7458B6CF-5100-4E53-8264-D6EB173E240C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79782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Activation methods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13151" y="3136307"/>
            <a:ext cx="44229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Automatic</a:t>
            </a:r>
          </a:p>
          <a:p>
            <a:r>
              <a:rPr lang="en-US" dirty="0">
                <a:solidFill>
                  <a:schemeClr val="bg1"/>
                </a:solidFill>
              </a:rPr>
              <a:t>    </a:t>
            </a:r>
            <a:r>
              <a:rPr lang="en-US" sz="1400" dirty="0">
                <a:solidFill>
                  <a:schemeClr val="bg1"/>
                </a:solidFill>
              </a:rPr>
              <a:t>automatically downloads the license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Manual</a:t>
            </a:r>
          </a:p>
          <a:p>
            <a:r>
              <a:rPr lang="en-US" sz="1400" dirty="0">
                <a:solidFill>
                  <a:schemeClr val="bg1"/>
                </a:solidFill>
              </a:rPr>
              <a:t>      the user downloads the license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3949" y="1088966"/>
            <a:ext cx="711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There are two activation methods, the “Manual” one is preferred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589" y="1807925"/>
            <a:ext cx="5477855" cy="413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75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Activation Key  contains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13151" y="3136307"/>
            <a:ext cx="4422935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Product Key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Product 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Machine info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User details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42923" y="1134951"/>
            <a:ext cx="5840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Follow the instructions to download your license file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23" y="1872802"/>
            <a:ext cx="5438597" cy="4104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88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799" y="490492"/>
            <a:ext cx="11272750" cy="577817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5282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011" y="1138844"/>
            <a:ext cx="6273951" cy="47715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8011" y="569425"/>
            <a:ext cx="9166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Once activated, the software could be used without any restrictions</a:t>
            </a:r>
          </a:p>
        </p:txBody>
      </p:sp>
    </p:spTree>
    <p:extLst>
      <p:ext uri="{BB962C8B-B14F-4D97-AF65-F5344CB8AC3E}">
        <p14:creationId xmlns:p14="http://schemas.microsoft.com/office/powerpoint/2010/main" val="410308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052" y="146406"/>
            <a:ext cx="10896600" cy="1142385"/>
          </a:xfrm>
        </p:spPr>
        <p:txBody>
          <a:bodyPr/>
          <a:lstStyle/>
          <a:p>
            <a:r>
              <a:rPr lang="en-US" dirty="0"/>
              <a:t>You can see the exact expiration date of your license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786211" y="4305993"/>
            <a:ext cx="3309789" cy="2493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860" y="1596362"/>
            <a:ext cx="3943350" cy="4467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7440" y="2921304"/>
            <a:ext cx="5535082" cy="2769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63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052" y="146406"/>
            <a:ext cx="10896600" cy="1142385"/>
          </a:xfrm>
        </p:spPr>
        <p:txBody>
          <a:bodyPr/>
          <a:lstStyle/>
          <a:p>
            <a:r>
              <a:rPr lang="en-US" dirty="0"/>
              <a:t>Troubleshooting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052" y="4222239"/>
            <a:ext cx="3928050" cy="17718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90675" y="2211186"/>
            <a:ext cx="93007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following error indicates a problem with the WMI configuration on your machine.</a:t>
            </a:r>
          </a:p>
          <a:p>
            <a:r>
              <a:rPr lang="en-US" dirty="0"/>
              <a:t>     Please ask your IT team to troubleshoot the </a:t>
            </a:r>
            <a:r>
              <a:rPr lang="en-US" b="1" dirty="0"/>
              <a:t>Windows Management Instrumentation</a:t>
            </a:r>
            <a:r>
              <a:rPr lang="en-US" dirty="0"/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0675" y="3307375"/>
            <a:ext cx="106307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To assist you further, we have included a batch script “InstallDir\Activator\Troubleshoot\RepairWMI.bat”</a:t>
            </a:r>
          </a:p>
          <a:p>
            <a:r>
              <a:rPr lang="en-US" dirty="0"/>
              <a:t>which is very likely to fix the issue.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0675" y="1565322"/>
            <a:ext cx="8319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Make sure you have installed the required .NET runtime</a:t>
            </a:r>
          </a:p>
        </p:txBody>
      </p:sp>
    </p:spTree>
    <p:extLst>
      <p:ext uri="{BB962C8B-B14F-4D97-AF65-F5344CB8AC3E}">
        <p14:creationId xmlns:p14="http://schemas.microsoft.com/office/powerpoint/2010/main" val="296991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34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Diamond Grid 16x9">
  <a:themeElements>
    <a:clrScheme name="DiamondGrid">
      <a:dk1>
        <a:srgbClr val="2D2E2D"/>
      </a:dk1>
      <a:lt1>
        <a:sysClr val="window" lastClr="FFFFFF"/>
      </a:lt1>
      <a:dk2>
        <a:srgbClr val="000000"/>
      </a:dk2>
      <a:lt2>
        <a:srgbClr val="EAEAEA"/>
      </a:lt2>
      <a:accent1>
        <a:srgbClr val="D15A3E"/>
      </a:accent1>
      <a:accent2>
        <a:srgbClr val="B2B2B2"/>
      </a:accent2>
      <a:accent3>
        <a:srgbClr val="4F91A1"/>
      </a:accent3>
      <a:accent4>
        <a:srgbClr val="F0BA34"/>
      </a:accent4>
      <a:accent5>
        <a:srgbClr val="AEB733"/>
      </a:accent5>
      <a:accent6>
        <a:srgbClr val="926397"/>
      </a:accent6>
      <a:hlink>
        <a:srgbClr val="4F91A1"/>
      </a:hlink>
      <a:folHlink>
        <a:srgbClr val="808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siness diamond grid presentation (widescreen).potx" id="{B2221865-AD13-4DF0-B68E-BF08E8CC5659}" vid="{BAA0C488-98B6-4F47-8E1C-5C7CD9605F73}"/>
    </a:ext>
  </a:extLst>
</a:theme>
</file>

<file path=ppt/theme/theme2.xml><?xml version="1.0" encoding="utf-8"?>
<a:theme xmlns:a="http://schemas.openxmlformats.org/drawingml/2006/main" name="Office Theme">
  <a:themeElements>
    <a:clrScheme name="DiamondGrid">
      <a:dk1>
        <a:srgbClr val="2D2E2D"/>
      </a:dk1>
      <a:lt1>
        <a:sysClr val="window" lastClr="FFFFFF"/>
      </a:lt1>
      <a:dk2>
        <a:srgbClr val="000000"/>
      </a:dk2>
      <a:lt2>
        <a:srgbClr val="EAEAEA"/>
      </a:lt2>
      <a:accent1>
        <a:srgbClr val="D15A3E"/>
      </a:accent1>
      <a:accent2>
        <a:srgbClr val="B2B2B2"/>
      </a:accent2>
      <a:accent3>
        <a:srgbClr val="4F91A1"/>
      </a:accent3>
      <a:accent4>
        <a:srgbClr val="F0BA34"/>
      </a:accent4>
      <a:accent5>
        <a:srgbClr val="AEB733"/>
      </a:accent5>
      <a:accent6>
        <a:srgbClr val="926397"/>
      </a:accent6>
      <a:hlink>
        <a:srgbClr val="4F91A1"/>
      </a:hlink>
      <a:folHlink>
        <a:srgbClr val="808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DiamondGrid">
      <a:dk1>
        <a:srgbClr val="2D2E2D"/>
      </a:dk1>
      <a:lt1>
        <a:sysClr val="window" lastClr="FFFFFF"/>
      </a:lt1>
      <a:dk2>
        <a:srgbClr val="000000"/>
      </a:dk2>
      <a:lt2>
        <a:srgbClr val="EAEAEA"/>
      </a:lt2>
      <a:accent1>
        <a:srgbClr val="D15A3E"/>
      </a:accent1>
      <a:accent2>
        <a:srgbClr val="B2B2B2"/>
      </a:accent2>
      <a:accent3>
        <a:srgbClr val="4F91A1"/>
      </a:accent3>
      <a:accent4>
        <a:srgbClr val="F0BA34"/>
      </a:accent4>
      <a:accent5>
        <a:srgbClr val="AEB733"/>
      </a:accent5>
      <a:accent6>
        <a:srgbClr val="926397"/>
      </a:accent6>
      <a:hlink>
        <a:srgbClr val="4F91A1"/>
      </a:hlink>
      <a:folHlink>
        <a:srgbClr val="808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1754</TotalTime>
  <Words>193</Words>
  <Application>Microsoft Office PowerPoint</Application>
  <PresentationFormat>Widescreen</PresentationFormat>
  <Paragraphs>41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Arial</vt:lpstr>
      <vt:lpstr>Diamond Grid 16x9</vt:lpstr>
      <vt:lpstr>Software Licensing</vt:lpstr>
      <vt:lpstr>Activation</vt:lpstr>
      <vt:lpstr>Product Key</vt:lpstr>
      <vt:lpstr>Activation methods</vt:lpstr>
      <vt:lpstr>The Activation Key  contains</vt:lpstr>
      <vt:lpstr>PowerPoint Presentation</vt:lpstr>
      <vt:lpstr>PowerPoint Presentation</vt:lpstr>
      <vt:lpstr>You can see the exact expiration date of your license</vt:lpstr>
      <vt:lpstr>Troubleshooting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Software licensing</dc:title>
  <dc:creator>Valentin</dc:creator>
  <cp:lastModifiedBy>Dermen Irina</cp:lastModifiedBy>
  <cp:revision>90</cp:revision>
  <dcterms:created xsi:type="dcterms:W3CDTF">2021-10-02T10:04:28Z</dcterms:created>
  <dcterms:modified xsi:type="dcterms:W3CDTF">2022-02-07T13:41:31Z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