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5"/>
  </p:notesMasterIdLst>
  <p:sldIdLst>
    <p:sldId id="301" r:id="rId3"/>
    <p:sldId id="311" r:id="rId4"/>
    <p:sldId id="313" r:id="rId5"/>
    <p:sldId id="307" r:id="rId6"/>
    <p:sldId id="314" r:id="rId7"/>
    <p:sldId id="315" r:id="rId8"/>
    <p:sldId id="316" r:id="rId9"/>
    <p:sldId id="317" r:id="rId10"/>
    <p:sldId id="318" r:id="rId11"/>
    <p:sldId id="319" r:id="rId12"/>
    <p:sldId id="324" r:id="rId13"/>
    <p:sldId id="320" r:id="rId14"/>
    <p:sldId id="323" r:id="rId15"/>
    <p:sldId id="321" r:id="rId16"/>
    <p:sldId id="322" r:id="rId17"/>
    <p:sldId id="333" r:id="rId18"/>
    <p:sldId id="325" r:id="rId19"/>
    <p:sldId id="326" r:id="rId20"/>
    <p:sldId id="327" r:id="rId21"/>
    <p:sldId id="328" r:id="rId22"/>
    <p:sldId id="329" r:id="rId23"/>
    <p:sldId id="335" r:id="rId24"/>
    <p:sldId id="334" r:id="rId25"/>
    <p:sldId id="330" r:id="rId26"/>
    <p:sldId id="331" r:id="rId27"/>
    <p:sldId id="336" r:id="rId28"/>
    <p:sldId id="337" r:id="rId29"/>
    <p:sldId id="338" r:id="rId30"/>
    <p:sldId id="339" r:id="rId31"/>
    <p:sldId id="340" r:id="rId32"/>
    <p:sldId id="341" r:id="rId33"/>
    <p:sldId id="34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6868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21EC2DBE-1E1D-4742-B0CC-2498B18AFD0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576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bg-BG" sz="1200" kern="1200">
        <a:solidFill>
          <a:srgbClr val="000000"/>
        </a:solidFill>
        <a:latin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29B6DB8-3168-4893-B43E-5F28CB5DACEA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46393A-4A67-498D-BF2B-6EF02D813756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F76565-293D-4948-92A6-F9108ECD1F98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24F56D-D5A8-4180-9680-CBDD86F9233E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5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4CE597-5D40-4AA4-9D4B-AF70BBBFC5B4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CBB0071-C5B4-4AAE-8156-33C867F01B2E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7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70702BE-528B-4440-9A9F-CC3A3DBC541F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E69BC0-ACEE-49CA-B8D1-FCA959E02DD1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4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A66137-101D-47D4-9AE7-D6C67EE9E6C3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E58DBF0-16FA-4BD8-ACE0-3EBE10997D2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47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EBF619-DD81-418D-A6BF-F2B4C02D9A36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6C288EC-AD7B-4379-908E-D36E3A831FF7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68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1370561-7A38-4B57-8616-6FDC02AF2A93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D67E9DB-B1E8-4F46-AB52-DB2C6EF2E4C3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2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A37480-9F1E-4844-9BED-C2DB701744A8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66B2740-BEFE-4070-A890-FC110FCFA5C0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5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738BC8-C19C-4925-BF01-0F4083F3C885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9A1622-6283-4200-BF96-9D71D0F66BAD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9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A5DC7F-2CC3-4E6E-B4DD-81FB560A21CC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1D4176F-9448-4516-8843-C9945ECDBCEE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3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360B49-ABAD-4999-A3F0-5AD777CC3C6C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1DC6CC-EFC6-4BF9-9E43-DF10F2775803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DBA3A75-3749-4DC9-8CCE-911C45798BAA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FAF5F2F-B482-4650-9C40-3430FED483D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27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F98017-FFBF-4E86-9D23-F8EEBE79F9EF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7EFBC59-9E82-49E5-A8A4-9320E753457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53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0757999-1B74-4670-A9CB-C6742A5B92F0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37E3299-6B98-4F9A-A426-33C6AB5FF66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10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E77CAE-3A36-4658-A35C-5A8D0AF92AED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F60C3B1-19EB-4EDB-98B4-B21EFBA455A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2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F45CAA6-4A0D-404F-88EB-62B8BD6191D7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9FCBE28-F9EA-495A-9944-334FCCBC551B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59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7CE6B67-B96C-4213-8C98-EB69E0BE6DF8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703F692-E10E-4C7E-B82C-5B9005ACC294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41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2832061-2989-47D4-8F4D-DD7B035582B5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11C2F8-9635-4443-9BA6-88EB873423FA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81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FBDB0EF-CD1F-4410-9286-06DC1C856AE5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CB6E76-654B-445D-A9F0-B248605F063A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20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203D1FB-C200-4556-A732-54B02730512E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136C11-B9DD-4047-AD49-B76D01BA57CA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13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A8482D-97C3-48D5-9931-02092028F31B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5EEAB71-B69E-45BB-8F99-449A73AC0011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35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4850A9-40B4-4F63-818B-121E844621BB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64DE728-8573-4DC2-906B-3D45BF661AFB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2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19E6FED-CAF8-43BF-A53E-D0D341E64D7E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82C0F4F-9147-43DC-BF74-A2C6B1D386E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4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08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8CDDB7D-C198-44E4-996E-A975283DB903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B7544A-4472-43E3-81ED-314F6A5B88FA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31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27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3EA5366-6CA4-4C24-AD7E-5FFCEA4A5196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A48E8D-8984-4999-9F56-AFD556C66D5C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C32677C-7EBE-457B-A972-98A2B1FCD32E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0DE1C99-2BB2-497D-BD28-4051F63C48C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5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2D5234-2DD8-4C4D-8CFD-5DCC8679801B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A6FE1F-7CD7-44EF-8B05-C570657D1DBF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7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DBB26C-A7BF-4BF9-ADAA-5667CE3A5407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78EB630-8F52-4FA6-A392-882420C0FEF4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8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B99A18-730B-412F-A09A-7C1650AD8878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2C90A7-2A8D-4646-8C80-E8A79DAD8BDD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589D6E1-4095-4BCE-A114-658ED90B0228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BAA845-EF05-4FE4-A6CE-4AB62DAFB3EB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0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2C110FD-24F7-473B-B20F-08030B6EC7B4}" type="slidenum">
              <a:rPr lang="bg-BG" altLang="bg-BG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bg-BG" altLang="bg-BG" sz="1200">
              <a:solidFill>
                <a:srgbClr val="000000"/>
              </a:solidFill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>
            <a:outerShdw dist="19997" dir="5400000" algn="tl">
              <a:srgbClr val="000000">
                <a:alpha val="37999"/>
              </a:srgbClr>
            </a:outerShdw>
          </a:effec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8943F72-0AB4-4946-BF82-F8533F4276B1}" type="slidenum">
              <a:rPr lang="en-US" altLang="bg-BG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bg-BG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2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8B9B-5CC5-4465-BE43-56435381C1A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904193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6C538-F0AA-4D51-A750-7E3D06DE24E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072867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55ECB-11CF-4761-9B38-E24E9A992B3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5389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 noProof="0" smtClean="0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B4B44-59A1-439F-BC77-D5DD76C2876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05854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/>
          </p:nvPr>
        </p:nvSpPr>
        <p:spPr>
          <a:xfrm>
            <a:off x="457200" y="274640"/>
            <a:ext cx="8229600" cy="585152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68F74-33AF-4FE0-89E9-9A838AC32DD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704454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55F43-09B6-4657-9ACE-B238A6AC107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55566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9D86F-F1A9-4306-A928-FF2F20A21C2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692736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FD41-D7AE-424C-8A5A-85A7740738A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970303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E81DD-E8BA-4AEA-A84F-06806CCA913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970322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ABEE4-15A3-4F34-BCC3-A73EF3D7723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912877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D6472-6E7F-4E04-B424-7BFAA2EC04F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91805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116A-5548-4149-9AD5-DCD667362543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51316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7200A-03A4-4FDD-8BF2-E319E991ECF0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976306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68366-4DC8-46B1-8ACB-4BB71E9E97E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412344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9AC4E-C7F8-45EB-B486-55BD67F839F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381824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770C-CD7D-4BB2-AA5C-A0F813B6517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860521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33DEA-1594-469F-90DC-75AEABE46AB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29767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E9D06-9271-45B0-8B71-E0C271112AF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985758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77662-96A9-4284-B09A-D2CCC22C126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627394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D60D3-29A3-4939-A4AB-A8AD09AB6B8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364126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BB23E-7CEB-4511-9EBB-CB366D98C6D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469824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C0A1B-1522-4D2B-8236-3485B5A986D8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2426862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71F6D-8B76-486F-857E-D87395CEACE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587069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BA94D-8385-47C0-891F-0135756DAF1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677708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1027" name="Rectangle 3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EDEC3E6-2270-4D9D-AE6B-0C9905725338}" type="slidenum">
              <a:rPr lang="bg-BG" altLang="bg-BG"/>
              <a:pPr/>
              <a:t>‹#›</a:t>
            </a:fld>
            <a:endParaRPr lang="bg-BG" altLang="bg-BG"/>
          </a:p>
        </p:txBody>
      </p:sp>
      <p:pic>
        <p:nvPicPr>
          <p:cNvPr id="1031" name="Picture 7" descr="Graphic1_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86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g-BG" sz="4400">
          <a:solidFill>
            <a:srgbClr val="000000"/>
          </a:solidFill>
          <a:latin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Char char="•"/>
        <a:defRPr lang="bg-BG" sz="3200">
          <a:solidFill>
            <a:srgbClr val="000000"/>
          </a:solidFill>
          <a:latin typeface="Arial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lang="bg-BG" sz="2800">
          <a:solidFill>
            <a:srgbClr val="000000"/>
          </a:solidFill>
          <a:latin typeface="Arial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lang="bg-BG" sz="2400">
          <a:solidFill>
            <a:srgbClr val="000000"/>
          </a:solidFill>
          <a:latin typeface="Arial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–"/>
        <a:defRPr lang="bg-BG" sz="2000">
          <a:solidFill>
            <a:srgbClr val="000000"/>
          </a:solidFill>
          <a:latin typeface="Arial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2054" name="Picture 7" descr="Graphic1_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9997" dir="5400000" algn="tl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732588" y="60928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B07E395-CCEF-4A42-92EF-92D7555A76E9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bg-BG" sz="4400">
          <a:solidFill>
            <a:srgbClr val="000000"/>
          </a:solidFill>
          <a:latin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Char char="•"/>
        <a:defRPr lang="bg-BG" sz="3200">
          <a:solidFill>
            <a:srgbClr val="000000"/>
          </a:solidFill>
          <a:latin typeface="Arial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lang="bg-BG" sz="2800">
          <a:solidFill>
            <a:srgbClr val="000000"/>
          </a:solidFill>
          <a:latin typeface="Arial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Char char="•"/>
        <a:defRPr lang="bg-BG" sz="2400">
          <a:solidFill>
            <a:srgbClr val="000000"/>
          </a:solidFill>
          <a:latin typeface="Arial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–"/>
        <a:defRPr lang="bg-BG" sz="2000">
          <a:solidFill>
            <a:srgbClr val="000000"/>
          </a:solidFill>
          <a:latin typeface="Arial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»"/>
        <a:defRPr lang="bg-BG" sz="2000">
          <a:solidFill>
            <a:srgbClr val="000000"/>
          </a:solidFill>
          <a:latin typeface="Ari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b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2"/>
          <p:cNvSpPr txBox="1">
            <a:spLocks noGrp="1"/>
          </p:cNvSpPr>
          <p:nvPr>
            <p:ph idx="1"/>
          </p:nvPr>
        </p:nvSpPr>
        <p:spPr>
          <a:xfrm>
            <a:off x="0" y="2132013"/>
            <a:ext cx="9144000" cy="1296987"/>
          </a:xfrm>
        </p:spPr>
        <p:txBody>
          <a:bodyPr/>
          <a:lstStyle/>
          <a:p>
            <a:pPr algn="ctr">
              <a:buFontTx/>
              <a:buNone/>
            </a:pPr>
            <a:r>
              <a:rPr altLang="bg-BG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QSAR Toolbox</a:t>
            </a:r>
          </a:p>
          <a:p>
            <a:pPr algn="ctr">
              <a:buFontTx/>
              <a:buNone/>
            </a:pPr>
            <a:endParaRPr altLang="bg-BG" sz="1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altLang="bg-BG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Customized search (Query Tool)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57188" y="4929188"/>
            <a:ext cx="860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bg-BG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Mathematical Chemistry,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bg-BG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Bourgas University “Prof. Assen Zlatarov”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bg-BG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868488"/>
            <a:ext cx="4179888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FB2F75-282E-44E7-B1D1-CCE49B35BDEA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228600" y="2128838"/>
            <a:ext cx="6624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BCF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C.carpio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Duration: 42 ÷ 56 days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BCF &lt; 2000 L/kg wet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7025" y="4581525"/>
            <a:ext cx="1955800" cy="935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7763" y="4841875"/>
            <a:ext cx="2625725" cy="41433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BCF data &lt; 2000 L/kg wet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9288" y="6057900"/>
            <a:ext cx="50323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866900"/>
            <a:ext cx="417988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F6980D3-B630-4AA3-8796-1376F990BA3F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228600" y="2128838"/>
            <a:ext cx="6624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BCF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C.carpio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Duration: 42 ÷ 56 days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BCF &lt; 2000 L/kg wet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925" y="2276475"/>
            <a:ext cx="50482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2938" y="6165850"/>
            <a:ext cx="5048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75400" y="2863850"/>
            <a:ext cx="1797050" cy="41433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Defined query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/>
          <a:stretch>
            <a:fillRect/>
          </a:stretch>
        </p:blipFill>
        <p:spPr bwMode="auto">
          <a:xfrm>
            <a:off x="6237288" y="1866900"/>
            <a:ext cx="21018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5"/>
          <a:stretch>
            <a:fillRect/>
          </a:stretch>
        </p:blipFill>
        <p:spPr bwMode="auto">
          <a:xfrm>
            <a:off x="4129088" y="1866900"/>
            <a:ext cx="20986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6FD796D-ED0A-4A00-A031-05D83E711F50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28600" y="2117725"/>
            <a:ext cx="6624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Guideline: OECD 301C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BOD &gt; 60%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9088" y="2484438"/>
            <a:ext cx="1955800" cy="71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27763" y="5062538"/>
            <a:ext cx="2016125" cy="4127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BOD data &gt; 60%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2938" y="6165850"/>
            <a:ext cx="5048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29088" y="3948113"/>
            <a:ext cx="1955800" cy="633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29088" y="4903788"/>
            <a:ext cx="1955800" cy="730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94438" y="4057650"/>
            <a:ext cx="1878012" cy="5238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Guideline: OECD 301C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9038" y="3284538"/>
            <a:ext cx="1603375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Endpoint BOD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866900"/>
            <a:ext cx="41878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203A056-FABB-47EC-AB60-6254D4E4CF93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28600" y="2117725"/>
            <a:ext cx="6624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Guideline: OECD 301C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BOD &gt; 60%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7588" y="2278063"/>
            <a:ext cx="50482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22938" y="6165850"/>
            <a:ext cx="5048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18463" y="2247900"/>
            <a:ext cx="1077912" cy="63658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Defined query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111375"/>
            <a:ext cx="453548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D467311-5704-47C5-A61A-2B01327FA13F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228600" y="2106613"/>
            <a:ext cx="3622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queries by logical operator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1825" y="3141663"/>
            <a:ext cx="638175" cy="358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62763" y="3636963"/>
            <a:ext cx="1514475" cy="6048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Queries are logically AND-</a:t>
            </a:r>
            <a:r>
              <a:rPr lang="en-US" sz="1400" dirty="0" err="1">
                <a:solidFill>
                  <a:schemeClr val="tx1"/>
                </a:solidFill>
              </a:rPr>
              <a:t>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7763" y="5099050"/>
            <a:ext cx="1657350" cy="52863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Save and load the defined query 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7763" y="5661025"/>
            <a:ext cx="1008062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7175" y="3898900"/>
            <a:ext cx="205105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Times New Roman" pitchFamily="18" charset="0"/>
              </a:rPr>
              <a:t>Possibility to execute separate query and logical combination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24525" y="2852738"/>
            <a:ext cx="1008063" cy="1046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24525" y="3376613"/>
            <a:ext cx="1257300" cy="522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17239" r="30237" b="10207"/>
          <a:stretch>
            <a:fillRect/>
          </a:stretch>
        </p:blipFill>
        <p:spPr bwMode="auto">
          <a:xfrm>
            <a:off x="366713" y="2378075"/>
            <a:ext cx="743108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9AAEBF-7D28-4895-8540-94DE2745326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228600" y="2062163"/>
            <a:ext cx="7656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chemicals meeting the criteria of the defined queries 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875" y="4178300"/>
            <a:ext cx="5064125" cy="69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6238" y="3500438"/>
            <a:ext cx="2141537" cy="5508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BCF &lt;2000 L/kg wet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975" y="6149975"/>
            <a:ext cx="5280025" cy="346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3550" y="5589588"/>
            <a:ext cx="1790700" cy="4778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BOD &gt; 60%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750" y="2625725"/>
            <a:ext cx="647700" cy="166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219E4B-F40B-4609-A898-2811B4464E4E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4925" y="1412875"/>
            <a:ext cx="9109075" cy="2246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2: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Correspondence between lipophilicity and bioaccumulation (BCF). Not all lipophilic chemicals are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Arial" charset="0"/>
              </a:rPr>
              <a:t>bioaccumulative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Times New Roman" pitchFamily="18"/>
              <a:cs typeface="Arial" charset="0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Query: lipophilic (log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18"/>
                <a:cs typeface="Arial" charset="0"/>
              </a:rPr>
              <a:t>Kow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&gt;4.2) and not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Arial" charset="0"/>
              </a:rPr>
              <a:t>bioacumulative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 chemicals (BCF&lt;1000 L/kg wet)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A5C83C-6E76-4A4F-B11D-B33F66F489DB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83662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2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 Query is log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Kow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&gt; 4.2 and not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bioacumulative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data (BCF &lt; 1000 L/kg wet)</a:t>
            </a: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28600" y="2276475"/>
            <a:ext cx="6624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Bioaccumulation Canada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BCF fish CEFIC LRI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Bioconcentration NITE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Biodegradation NITE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r="68298" b="30223"/>
          <a:stretch>
            <a:fillRect/>
          </a:stretch>
        </p:blipFill>
        <p:spPr bwMode="auto">
          <a:xfrm>
            <a:off x="3859213" y="1865313"/>
            <a:ext cx="4183062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64388" y="1865313"/>
            <a:ext cx="877887" cy="55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5738" y="5516563"/>
            <a:ext cx="1655762" cy="433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86213" y="6070600"/>
            <a:ext cx="1657350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56325" y="4941888"/>
            <a:ext cx="1885950" cy="9715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Selection of databases with BCF and BOD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839913"/>
            <a:ext cx="37687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CECEF39-38D3-47A7-B789-DE48B127660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28600" y="2276475"/>
            <a:ext cx="6624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BCF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C.carpio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Duration: 42 ÷ 56 days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BCF &lt; 1000 L/kg wet</a:t>
            </a:r>
          </a:p>
        </p:txBody>
      </p:sp>
      <p:sp>
        <p:nvSpPr>
          <p:cNvPr id="8" name="Rectangle 7"/>
          <p:cNvSpPr/>
          <p:nvPr/>
        </p:nvSpPr>
        <p:spPr>
          <a:xfrm>
            <a:off x="7219950" y="2273300"/>
            <a:ext cx="304800" cy="363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0888" y="5270500"/>
            <a:ext cx="1811337" cy="679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0888" y="2347913"/>
            <a:ext cx="1398587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0575" y="3876675"/>
            <a:ext cx="136207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86288" y="4545013"/>
            <a:ext cx="1373187" cy="684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2963" y="2878138"/>
            <a:ext cx="1552575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Endpoint: BCF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05538" y="3898900"/>
            <a:ext cx="2160587" cy="4127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Species: </a:t>
            </a:r>
            <a:r>
              <a:rPr lang="en-US" i="1" dirty="0" err="1">
                <a:solidFill>
                  <a:schemeClr val="tx1"/>
                </a:solidFill>
              </a:rPr>
              <a:t>C.carpio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05538" y="4679950"/>
            <a:ext cx="2160587" cy="41433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Duration: 42÷56d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7313" y="5402263"/>
            <a:ext cx="2635250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BCF data &lt; 1000 L/kg wet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7163" y="2247900"/>
            <a:ext cx="1077912" cy="63658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Defined query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9475" y="6297613"/>
            <a:ext cx="477838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5"/>
          <p:cNvSpPr txBox="1"/>
          <p:nvPr/>
        </p:nvSpPr>
        <p:spPr>
          <a:xfrm>
            <a:off x="160338" y="1412875"/>
            <a:ext cx="8983662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2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 Query is log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Kow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&gt; 4.2 and not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bioacumulative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data (BCF &lt; 1000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854200"/>
            <a:ext cx="51371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A30F77-3F3C-49D0-9CA4-519C7F6E3AB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19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76475"/>
            <a:ext cx="34067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parameters: </a:t>
            </a:r>
          </a:p>
          <a:p>
            <a:pPr lvl="2"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logKow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&gt;4.2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2349500"/>
            <a:ext cx="304800" cy="363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22713" y="2805113"/>
            <a:ext cx="625475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44900" y="3660775"/>
            <a:ext cx="1143000" cy="34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16463" y="2530475"/>
            <a:ext cx="1554162" cy="5254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2D parameter: </a:t>
            </a:r>
            <a:r>
              <a:rPr lang="en-US" dirty="0" err="1">
                <a:solidFill>
                  <a:schemeClr val="tx1"/>
                </a:solidFill>
              </a:rPr>
              <a:t>logKow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7163" y="2247900"/>
            <a:ext cx="1077912" cy="63658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Defined query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1250" y="4076700"/>
            <a:ext cx="1281113" cy="36036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Threshold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48325" y="6135688"/>
            <a:ext cx="546100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5"/>
          <p:cNvSpPr txBox="1"/>
          <p:nvPr/>
        </p:nvSpPr>
        <p:spPr>
          <a:xfrm>
            <a:off x="160338" y="1412875"/>
            <a:ext cx="8983662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2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 Query is log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Kow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&gt; 4.2 and not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bioacumulative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data (BCF &lt; 1000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4F1133-99D9-40E7-8E4F-1F3196ED71C3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What is Query Tool?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fate - examples (BCF, BOD) 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- examples (AMES and Carcinogenicity) 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79625"/>
            <a:ext cx="483235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F7AF82-92DA-4106-9674-4D998B9E5A9D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76475"/>
            <a:ext cx="34067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queries by logical operator</a:t>
            </a:r>
          </a:p>
          <a:p>
            <a:pPr lvl="2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7863" y="2530475"/>
            <a:ext cx="1216025" cy="969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8300" y="3627438"/>
            <a:ext cx="1835150" cy="7667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Queries are logically AND-</a:t>
            </a:r>
            <a:r>
              <a:rPr lang="en-US" dirty="0" err="1">
                <a:solidFill>
                  <a:schemeClr val="tx1"/>
                </a:solidFill>
              </a:rPr>
              <a:t>ed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60338" y="1412875"/>
            <a:ext cx="8983662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2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 Query is log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Kow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&gt; 4.2 and not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bioacumulative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data (BCF &lt; 1000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9BFE3BA-7589-4E4C-978B-B7A5C516FE58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228600" y="2149475"/>
            <a:ext cx="859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chemicals meeting the criteria of the defined queries 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0"/>
          <a:stretch>
            <a:fillRect/>
          </a:stretch>
        </p:blipFill>
        <p:spPr bwMode="auto">
          <a:xfrm>
            <a:off x="242888" y="2584450"/>
            <a:ext cx="77136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1" b="22842"/>
          <a:stretch>
            <a:fillRect/>
          </a:stretch>
        </p:blipFill>
        <p:spPr bwMode="auto">
          <a:xfrm>
            <a:off x="214313" y="5130800"/>
            <a:ext cx="77327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35150" y="4667250"/>
            <a:ext cx="6121400" cy="201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75463" y="5630863"/>
            <a:ext cx="2141537" cy="3349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BCF &lt;1000 L/kg wet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4350" y="6045200"/>
            <a:ext cx="616267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1675" y="4221163"/>
            <a:ext cx="1790700" cy="3333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Log </a:t>
            </a:r>
            <a:r>
              <a:rPr lang="en-US" dirty="0" err="1">
                <a:solidFill>
                  <a:schemeClr val="tx1"/>
                </a:solidFill>
              </a:rPr>
              <a:t>Kow</a:t>
            </a:r>
            <a:r>
              <a:rPr lang="en-US" dirty="0">
                <a:solidFill>
                  <a:schemeClr val="tx1"/>
                </a:solidFill>
              </a:rPr>
              <a:t> &gt; 4.2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" y="4221163"/>
            <a:ext cx="431800" cy="166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5"/>
          <p:cNvSpPr txBox="1"/>
          <p:nvPr/>
        </p:nvSpPr>
        <p:spPr>
          <a:xfrm>
            <a:off x="160338" y="1412875"/>
            <a:ext cx="8983662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2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 Query is log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Kow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&gt; 4.2 and not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bioacumulative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data (BCF &lt; 1000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50390AF-47D7-4B16-BF72-FDDE4B866A87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What is Query Tool?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fate - examples (BCF, BOD) 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Human health hazard - examples (AMES and Carcinogenicity) 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E17C95-E8A4-45E3-97B8-89DE75F477EE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228012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</a:t>
            </a: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65"/>
          <a:stretch>
            <a:fillRect/>
          </a:stretch>
        </p:blipFill>
        <p:spPr bwMode="auto">
          <a:xfrm>
            <a:off x="4406900" y="1795463"/>
            <a:ext cx="43910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D5CCAA-6AC3-4141-A384-84EEA6965382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28600" y="2071688"/>
            <a:ext cx="412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Carcinogenicity potency DB CPDB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Carcinogenicity&amp;mutagenicity ISSCAN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ISSTY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Genotoxicity OASIS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Toxicity Japan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2413" y="1866900"/>
            <a:ext cx="561975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48188" y="3698875"/>
            <a:ext cx="1247775" cy="377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48188" y="5732463"/>
            <a:ext cx="960437" cy="109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32588" y="4505325"/>
            <a:ext cx="2195512" cy="9715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Selection of databases with Carcinogenicity and AMES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9938" y="4562475"/>
            <a:ext cx="958850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00238"/>
            <a:ext cx="481012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8D35E23-774E-4764-B816-6D26FBCBE342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0888" y="5718175"/>
            <a:ext cx="1811337" cy="23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9438" y="2424113"/>
            <a:ext cx="1398587" cy="4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4663" y="3649663"/>
            <a:ext cx="2087562" cy="144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05313" y="2997200"/>
            <a:ext cx="2147887" cy="287338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Endpoint: Gene mutation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3675" y="3527425"/>
            <a:ext cx="1812925" cy="4127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Test type: </a:t>
            </a:r>
            <a:r>
              <a:rPr lang="en-US" sz="1400" i="1" dirty="0">
                <a:solidFill>
                  <a:schemeClr val="tx1"/>
                </a:solidFill>
              </a:rPr>
              <a:t>Ames test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200" y="3989388"/>
            <a:ext cx="2160588" cy="38258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Type of method: </a:t>
            </a:r>
            <a:r>
              <a:rPr lang="en-US" sz="1400" i="1" dirty="0">
                <a:solidFill>
                  <a:schemeClr val="tx1"/>
                </a:solidFill>
              </a:rPr>
              <a:t>In vitro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54788" y="5303838"/>
            <a:ext cx="1917700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Scale: gene mutation I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228600" y="2071688"/>
            <a:ext cx="4127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positive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Gene mutation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type: Bacterial reverse mutation assay (e.g. Ames)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method: In vitro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typhimurium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S9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Scale: Gene mutation I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Positive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4788" y="4413250"/>
            <a:ext cx="2159000" cy="3841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Species: </a:t>
            </a:r>
            <a:r>
              <a:rPr lang="en-US" sz="1400" dirty="0" err="1">
                <a:solidFill>
                  <a:schemeClr val="tx1"/>
                </a:solidFill>
              </a:rPr>
              <a:t>S.typhimurium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0025" y="4837113"/>
            <a:ext cx="2160588" cy="38258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Activation: with S9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28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85966" r="68607" b="7571"/>
          <a:stretch>
            <a:fillRect/>
          </a:stretch>
        </p:blipFill>
        <p:spPr bwMode="auto">
          <a:xfrm>
            <a:off x="4603750" y="5857875"/>
            <a:ext cx="13319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548188" y="5949950"/>
            <a:ext cx="539750" cy="179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54788" y="5773738"/>
            <a:ext cx="1917700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Data: positive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9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47371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772232-27A7-43CF-B440-532A7BE2C1D7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2050" y="5551488"/>
            <a:ext cx="1582738" cy="393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61150" y="4811713"/>
            <a:ext cx="2432050" cy="137636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Define restrictions: search for chemicals with positive data only. Chemicals with negative and equivocal data are excluded from query (shown on next slide)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9702" name="TextBox 21"/>
          <p:cNvSpPr txBox="1">
            <a:spLocks noChangeArrowheads="1"/>
          </p:cNvSpPr>
          <p:nvPr/>
        </p:nvSpPr>
        <p:spPr bwMode="auto">
          <a:xfrm>
            <a:off x="228600" y="2071688"/>
            <a:ext cx="4127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positive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Gene mutation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type: Bacterial reverse mutation assay (e.g. Ames)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method: In vitro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typhimurium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S9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Scale: Gene mutation I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Positive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restrictive condition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4388" y="2636838"/>
            <a:ext cx="1919287" cy="64770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Queries associated with negative and equivocal data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40650" y="2276475"/>
            <a:ext cx="94615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12925"/>
            <a:ext cx="4808537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4BCEF57-6B59-48D8-B3DF-73F13E93D258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1950" y="4087813"/>
            <a:ext cx="2432050" cy="8540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Queries defining negative and equivocal data are logically OR-</a:t>
            </a:r>
            <a:r>
              <a:rPr lang="en-US" sz="1400" dirty="0" err="1">
                <a:solidFill>
                  <a:schemeClr val="tx1"/>
                </a:solidFill>
              </a:rPr>
              <a:t>ed</a:t>
            </a:r>
            <a:r>
              <a:rPr lang="en-US" sz="1400" dirty="0">
                <a:solidFill>
                  <a:schemeClr val="tx1"/>
                </a:solidFill>
              </a:rPr>
              <a:t> and then negated (excluding from search)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0725" name="TextBox 21"/>
          <p:cNvSpPr txBox="1">
            <a:spLocks noChangeArrowheads="1"/>
          </p:cNvSpPr>
          <p:nvPr/>
        </p:nvSpPr>
        <p:spPr bwMode="auto">
          <a:xfrm>
            <a:off x="228600" y="2071688"/>
            <a:ext cx="4127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positive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Gene mutation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type: Bacterial reverse mutation assay (e.g. Ames)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method: In vitro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typhimurium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S9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Scale: Gene mutation I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Positive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Negating queries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0650" y="2276475"/>
            <a:ext cx="946150" cy="1728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036763"/>
            <a:ext cx="477837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939952-DD16-495E-8216-6FCEEBD6747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7175" y="4697413"/>
            <a:ext cx="2384425" cy="85248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Combining queries by logical operator AND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1749" name="TextBox 21"/>
          <p:cNvSpPr txBox="1">
            <a:spLocks noChangeArrowheads="1"/>
          </p:cNvSpPr>
          <p:nvPr/>
        </p:nvSpPr>
        <p:spPr bwMode="auto">
          <a:xfrm>
            <a:off x="228600" y="2071688"/>
            <a:ext cx="4127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positive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Gene mutation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type: Bacterial reverse mutation assay (e.g. Ames)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method: In vitro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typhimurium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S9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Scale: Gene mutation I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Positive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Negating queries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008188"/>
            <a:ext cx="50800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2FE6C1B-F105-417D-A403-15ECC325B404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29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2772" name="TextBox 21"/>
          <p:cNvSpPr txBox="1">
            <a:spLocks noChangeArrowheads="1"/>
          </p:cNvSpPr>
          <p:nvPr/>
        </p:nvSpPr>
        <p:spPr bwMode="auto">
          <a:xfrm>
            <a:off x="180975" y="2071688"/>
            <a:ext cx="4046538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Carcinogenic negative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Summary carcinogenicity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Scale: Carcinogenicity I (ISSCAN)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Negative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738" y="3014663"/>
            <a:ext cx="2232025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Endpoint: Summary carcinogenicity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1600" y="5199063"/>
            <a:ext cx="1381125" cy="5746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Scale: </a:t>
            </a:r>
            <a:r>
              <a:rPr lang="en-US" sz="1400" dirty="0">
                <a:solidFill>
                  <a:schemeClr val="tx1"/>
                </a:solidFill>
              </a:rPr>
              <a:t>Carcinogenicity I </a:t>
            </a:r>
            <a:r>
              <a:rPr lang="en-US" sz="1400" dirty="0">
                <a:solidFill>
                  <a:schemeClr val="tx1"/>
                </a:solidFill>
              </a:rPr>
              <a:t>(ISSCAN)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1750" y="3822700"/>
            <a:ext cx="1216025" cy="3841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Species: rat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1750" y="4560888"/>
            <a:ext cx="1233488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Data: negative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1725" y="4141788"/>
            <a:ext cx="974725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Negative query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9388" y="2420938"/>
            <a:ext cx="228600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endCxn id="3" idx="2"/>
          </p:cNvCxnSpPr>
          <p:nvPr/>
        </p:nvCxnSpPr>
        <p:spPr>
          <a:xfrm flipV="1">
            <a:off x="7913688" y="2708275"/>
            <a:ext cx="0" cy="14335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E497111-27FF-4D6A-AC19-4B98D83F2536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What is Query Tool?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fate - examples (BCF, BOD) 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- examples (AMES and Carcinogenicity) 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008188"/>
            <a:ext cx="508000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42C226D-A33F-48F9-8543-63DB2E86E035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30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3796" name="TextBox 21"/>
          <p:cNvSpPr txBox="1">
            <a:spLocks noChangeArrowheads="1"/>
          </p:cNvSpPr>
          <p:nvPr/>
        </p:nvSpPr>
        <p:spPr bwMode="auto">
          <a:xfrm>
            <a:off x="228600" y="2071688"/>
            <a:ext cx="41275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Carcinogenic negative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Summary carcinogenicity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Scale: Carcinogenicity (ISSCAN)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Negative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Excluding positive and equivocal chemicals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738" y="3014663"/>
            <a:ext cx="2232025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Endpoint: Summary carcinogenicity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1600" y="5199063"/>
            <a:ext cx="1308100" cy="5746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Scale: Carcinogenicity (ISSCAN)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1750" y="3822700"/>
            <a:ext cx="1216025" cy="3841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Species: rat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1750" y="4560888"/>
            <a:ext cx="1233488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Data: negative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5575" y="4357688"/>
            <a:ext cx="1216025" cy="84137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Positive and equivocal chemicals are excluded 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1975" y="2420938"/>
            <a:ext cx="638175" cy="159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endCxn id="3" idx="2"/>
          </p:cNvCxnSpPr>
          <p:nvPr/>
        </p:nvCxnSpPr>
        <p:spPr>
          <a:xfrm flipV="1">
            <a:off x="8501063" y="4014788"/>
            <a:ext cx="0" cy="342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924050"/>
            <a:ext cx="5414962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2379EE2-BC91-400E-9422-B9E958A7939E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31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4820" name="TextBox 21"/>
          <p:cNvSpPr txBox="1">
            <a:spLocks noChangeArrowheads="1"/>
          </p:cNvSpPr>
          <p:nvPr/>
        </p:nvSpPr>
        <p:spPr bwMode="auto">
          <a:xfrm>
            <a:off x="228600" y="2071688"/>
            <a:ext cx="4127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queries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Ames positive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Carcinogenic negative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5463" y="5522913"/>
            <a:ext cx="1216025" cy="50482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Combining queries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8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60588"/>
            <a:ext cx="80962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0208F3-6D40-4C69-923F-21489F4AB27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32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5844" name="TextBox 21"/>
          <p:cNvSpPr txBox="1">
            <a:spLocks noChangeArrowheads="1"/>
          </p:cNvSpPr>
          <p:nvPr/>
        </p:nvSpPr>
        <p:spPr bwMode="auto">
          <a:xfrm>
            <a:off x="228600" y="1812925"/>
            <a:ext cx="5783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57350" indent="-28575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chemicals meeting the searched criteria</a:t>
            </a:r>
          </a:p>
          <a:p>
            <a:pPr lvl="3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975" y="6161088"/>
            <a:ext cx="519113" cy="168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examples (AMES, Carcinogenicity)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60338" y="1412875"/>
            <a:ext cx="822801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Arial" charset="0"/>
              </a:rPr>
              <a:t>Mutagenic chemicals (AMES positive) which are not carcinogenic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F4611AF-595B-4248-8699-C9DE16801D2B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4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7950" y="1125538"/>
            <a:ext cx="8972550" cy="2862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Goal:</a:t>
            </a:r>
          </a:p>
          <a:p>
            <a:pPr>
              <a:defRPr/>
            </a:pP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Searching for chemicals by applying different criteria such as: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chemical identifiers,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sub fragments,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phys-chem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 properties,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experimental data,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profilers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What is Customized search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47933CB-2099-454A-9BA7-03CC1F0DC3B6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5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7950" y="1125538"/>
            <a:ext cx="8972550" cy="42465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identifier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Data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 accompanying with(out) metadata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parameters</a:t>
            </a:r>
          </a:p>
          <a:p>
            <a:pPr lvl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Substructure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Types customized search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5E590B-920F-407A-B9B0-43A0B70BC5B7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6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97255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What is Query Tool?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FF0000"/>
                </a:solidFill>
                <a:latin typeface="Times New Roman" pitchFamily="18"/>
                <a:cs typeface="+mn-cs"/>
              </a:rPr>
              <a:t>Environmental fate - examples (BCF, BOD) </a:t>
            </a:r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Human health hazard - examples (AMES and Carcinogenicity) </a:t>
            </a:r>
          </a:p>
        </p:txBody>
      </p:sp>
      <p:sp>
        <p:nvSpPr>
          <p:cNvPr id="4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5EDB54-7499-42FE-9B63-2AFDDB9945CC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7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228012" cy="13239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1: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Biodegradable chemicals which are not </a:t>
            </a:r>
            <a:r>
              <a:rPr lang="en-US" sz="2000" kern="0" dirty="0" err="1">
                <a:solidFill>
                  <a:srgbClr val="000000"/>
                </a:solidFill>
                <a:latin typeface="Times New Roman" pitchFamily="18"/>
                <a:cs typeface="+mn-cs"/>
              </a:rPr>
              <a:t>bioaccumulative</a:t>
            </a:r>
            <a:endParaRPr lang="en-US" sz="2000" kern="0" dirty="0">
              <a:solidFill>
                <a:srgbClr val="000000"/>
              </a:solidFill>
              <a:latin typeface="Times New Roman" pitchFamily="18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(BOD &gt;60% and BCF ≤ 2000 L/kg wet)</a:t>
            </a: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D0F62BE-7FD8-48E7-821B-F8775A32C601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8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r="68298" b="30223"/>
          <a:stretch>
            <a:fillRect/>
          </a:stretch>
        </p:blipFill>
        <p:spPr bwMode="auto">
          <a:xfrm>
            <a:off x="3859213" y="1865313"/>
            <a:ext cx="4183062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64388" y="1865313"/>
            <a:ext cx="877887" cy="555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95738" y="5516563"/>
            <a:ext cx="1655762" cy="433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86213" y="6070600"/>
            <a:ext cx="1657350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6325" y="4941888"/>
            <a:ext cx="1885950" cy="9715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Selection of databases with BCF and BOD data</a:t>
            </a: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228600" y="2133600"/>
            <a:ext cx="66246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Bioaccumulation Canada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BCF fish CEFIC LRI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Bioconcentration NITE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Biodegradation NITE</a:t>
            </a:r>
          </a:p>
          <a:p>
            <a:pPr lvl="2" eaLnBrk="1" hangingPunct="1">
              <a:spcBef>
                <a:spcPct val="0"/>
              </a:spcBef>
              <a:buSzTx/>
            </a:pPr>
            <a:endParaRPr lang="en-US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905000"/>
            <a:ext cx="42799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DD49987-ECFE-44AA-B449-C75A2EFF9F9A}" type="slidenum">
              <a:rPr lang="bg-BG" altLang="bg-BG" sz="1400">
                <a:solidFill>
                  <a:srgbClr val="000000"/>
                </a:solidFill>
              </a:rPr>
              <a:pPr algn="r" eaLnBrk="1" hangingPunct="1"/>
              <a:t>9</a:t>
            </a:fld>
            <a:endParaRPr lang="bg-BG" altLang="bg-BG" sz="1400">
              <a:solidFill>
                <a:srgbClr val="000000"/>
              </a:solidFill>
            </a:endParaRPr>
          </a:p>
        </p:txBody>
      </p:sp>
      <p:sp>
        <p:nvSpPr>
          <p:cNvPr id="5" name="Title 4"/>
          <p:cNvSpPr/>
          <p:nvPr/>
        </p:nvSpPr>
        <p:spPr>
          <a:xfrm>
            <a:off x="395288" y="188913"/>
            <a:ext cx="8305800" cy="639762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Customized search (Query Tool)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Environmental search examples (BOD and BCF)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228600" y="2127250"/>
            <a:ext cx="6624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00150" indent="-285750" eaLnBrk="0" hangingPunct="0">
              <a:spcBef>
                <a:spcPts val="6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defining queries: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queries: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BCF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altLang="en-US"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C.carpio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Duration: 42 ÷ 56 days</a:t>
            </a:r>
          </a:p>
          <a:p>
            <a:pPr lvl="2" eaLnBrk="1" hangingPunct="1">
              <a:spcBef>
                <a:spcPct val="0"/>
              </a:spcBef>
              <a:buSzTx/>
            </a:pPr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Data: BCF &lt; 2000 L/kg wet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0038" y="2563813"/>
            <a:ext cx="1398587" cy="433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0038" y="4268788"/>
            <a:ext cx="1655762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0038" y="4941888"/>
            <a:ext cx="1655762" cy="790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10225" y="2563813"/>
            <a:ext cx="1554163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Endpoint: BCF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0250" y="4262438"/>
            <a:ext cx="2160588" cy="414337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Species: </a:t>
            </a:r>
            <a:r>
              <a:rPr lang="en-US" i="1" dirty="0" err="1">
                <a:solidFill>
                  <a:schemeClr val="tx1"/>
                </a:solidFill>
              </a:rPr>
              <a:t>C.carpio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5663" y="5130800"/>
            <a:ext cx="2160587" cy="41275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Duration: 42÷56d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60338" y="1412875"/>
            <a:ext cx="8875712" cy="6778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u="sng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Example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18"/>
                <a:cs typeface="+mn-cs"/>
              </a:rPr>
              <a:t>: 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Biodegradable chemicals which are not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/>
              </a:rPr>
              <a:t>bioaccumulative</a:t>
            </a:r>
            <a:r>
              <a:rPr lang="en-US" kern="0" dirty="0">
                <a:solidFill>
                  <a:srgbClr val="000000"/>
                </a:solidFill>
                <a:latin typeface="Times New Roman" pitchFamily="18"/>
              </a:rPr>
              <a:t> (BOD &gt;60% and BCF ≤ 2000 L/kg wet)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32459</TotalTime>
  <Words>1928</Words>
  <Application>Microsoft Office PowerPoint</Application>
  <PresentationFormat>On-screen Show (4:3)</PresentationFormat>
  <Paragraphs>432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Calibri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Galya</dc:creator>
  <cp:lastModifiedBy>Stanislav Temelkov</cp:lastModifiedBy>
  <cp:revision>737</cp:revision>
  <dcterms:created xsi:type="dcterms:W3CDTF">2009-07-06T13:45:42Z</dcterms:created>
  <dcterms:modified xsi:type="dcterms:W3CDTF">2017-04-18T11:11:56Z</dcterms:modified>
</cp:coreProperties>
</file>