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9"/>
  </p:notesMasterIdLst>
  <p:sldIdLst>
    <p:sldId id="301" r:id="rId3"/>
    <p:sldId id="311" r:id="rId4"/>
    <p:sldId id="302" r:id="rId5"/>
    <p:sldId id="307" r:id="rId6"/>
    <p:sldId id="310" r:id="rId7"/>
    <p:sldId id="257" r:id="rId8"/>
    <p:sldId id="258" r:id="rId9"/>
    <p:sldId id="259" r:id="rId10"/>
    <p:sldId id="260" r:id="rId11"/>
    <p:sldId id="261" r:id="rId12"/>
    <p:sldId id="282" r:id="rId13"/>
    <p:sldId id="280" r:id="rId14"/>
    <p:sldId id="281" r:id="rId15"/>
    <p:sldId id="279" r:id="rId16"/>
    <p:sldId id="286" r:id="rId17"/>
    <p:sldId id="308" r:id="rId18"/>
    <p:sldId id="309" r:id="rId19"/>
    <p:sldId id="312" r:id="rId20"/>
    <p:sldId id="278" r:id="rId21"/>
    <p:sldId id="290" r:id="rId22"/>
    <p:sldId id="283" r:id="rId23"/>
    <p:sldId id="313" r:id="rId24"/>
    <p:sldId id="296" r:id="rId25"/>
    <p:sldId id="291" r:id="rId26"/>
    <p:sldId id="288" r:id="rId27"/>
    <p:sldId id="314" r:id="rId28"/>
    <p:sldId id="315" r:id="rId29"/>
    <p:sldId id="319" r:id="rId30"/>
    <p:sldId id="317" r:id="rId31"/>
    <p:sldId id="316" r:id="rId32"/>
    <p:sldId id="318" r:id="rId33"/>
    <p:sldId id="322" r:id="rId34"/>
    <p:sldId id="327" r:id="rId35"/>
    <p:sldId id="328" r:id="rId36"/>
    <p:sldId id="323" r:id="rId37"/>
    <p:sldId id="324" r:id="rId38"/>
    <p:sldId id="329" r:id="rId39"/>
    <p:sldId id="330" r:id="rId40"/>
    <p:sldId id="331" r:id="rId41"/>
    <p:sldId id="332" r:id="rId42"/>
    <p:sldId id="320" r:id="rId43"/>
    <p:sldId id="333" r:id="rId44"/>
    <p:sldId id="321" r:id="rId45"/>
    <p:sldId id="334" r:id="rId46"/>
    <p:sldId id="335" r:id="rId47"/>
    <p:sldId id="336" r:id="rId48"/>
    <p:sldId id="337" r:id="rId49"/>
    <p:sldId id="338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298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1444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B64FB7E-B535-4FA7-B360-DC22689801D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31581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bg-BG" sz="1200" kern="1200">
        <a:solidFill>
          <a:srgbClr val="000000"/>
        </a:solidFill>
        <a:latin typeface="Arial" pitchFamily="34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bg-BG" sz="1200" kern="1200">
        <a:solidFill>
          <a:srgbClr val="000000"/>
        </a:solidFill>
        <a:latin typeface="Arial" pitchFamily="34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bg-BG" sz="1200" kern="1200">
        <a:solidFill>
          <a:srgbClr val="000000"/>
        </a:solidFill>
        <a:latin typeface="Arial" pitchFamily="34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bg-BG" sz="1200" kern="1200">
        <a:solidFill>
          <a:srgbClr val="000000"/>
        </a:solidFill>
        <a:latin typeface="Arial" pitchFamily="34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bg-BG" sz="1200" kern="1200">
        <a:solidFill>
          <a:srgbClr val="000000"/>
        </a:solidFill>
        <a:latin typeface="Arial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A96CDE4-F19B-4278-AFD0-E103A339D1A2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84A2125-FBA8-4C09-AD3A-ABC736926AC1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51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DAD603F-64EE-4827-B661-F311A9BAA8B9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11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FA9C904-E028-40E2-9E01-2E4842C44DCF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11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64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34D2B90-60C3-448F-A0F6-1BFD94044E03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12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727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AF094CE-29EE-45D4-A1EE-A622A679ACA2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12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78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D02F6A1-A197-44AE-8826-241290365F2F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13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CDEFA6B-752B-4900-AF4A-2A509DB8097D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07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F1822BE-5A40-427E-BF5F-32003BADE836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14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56BC0F4-CA5C-44ED-93E7-A15688DDA923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1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0F2D4BC-23DE-4C61-A862-E080D456D5D7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0E3FF56-8531-43AE-9100-D5BA3F7BE39A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15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1C4A9ED-3F43-453A-B80A-8BD77DD348CF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16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EEF0399-945C-4B07-A8CB-A9EB8A0FF66C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16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80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F892038-DD1E-44AA-8E17-BCC586A8905A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17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9882344-4610-4080-AF5E-53211A658B78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17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95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FCCD6DA-F91A-4210-B3BC-A038BEA0D390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58A9BB9-2A76-43E5-BF8A-FB9BFBFABBE6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18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34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98087B7-8CD7-48B4-B063-7E6C31CC521C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163DAB1-2B4F-449A-B317-4CAF7E1FCE35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19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19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CD9DFCA-B232-4DD1-AE86-6D736C42B45B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611E4D2-E681-4CF6-A181-ECA3C6FE77D8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20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7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7A21FF0-98A3-491E-BF4D-62DD48B41ED1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1D76DCC-5EDE-4530-9390-96AA689E07F9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4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566C03D-E5AA-4536-87AB-C69DD81A9164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21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B3A7DD-47DB-4393-B2DD-5CC2E4316623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21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93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E3FF964-4D89-41B1-AB2A-976B135BBB04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22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59B8934-FA4D-407C-979B-958415D0E6E3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22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49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DA9F230-7935-449D-BA3D-98EA3A0A6155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1C51D42-3D84-4A05-BA3B-54AE109C3070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23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02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FAAF4B3-1009-450B-B7BE-4AEBCB7E7D87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24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C2E8D6-5806-47FA-9DD2-70D4FE32ED5C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24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45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C361A42-FF75-4EC3-9D6C-CC65AD49F34D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25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9FE19CD-3FBA-4B15-96EA-52EF99D85E3E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25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39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1251208-3E5E-4EA5-9534-0B28981F53C4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26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94E6406-3996-473A-BFBF-4BF8E0421EA7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26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42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E4B40C9-FF89-421C-8BFC-2EDD0DAACCC5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27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880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EC291C7-2924-4674-824B-B2D0734DB2D5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27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44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B7CACDF-326B-489F-AC84-F2A10F698754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28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89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B2535D6-8CCB-48F1-A393-74A3A8A22D4C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28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80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ED4A04D-9DBF-4477-8856-E55AAF94F7E2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29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90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F71A27F-8833-41B3-B9B3-BB3E8B3F2460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29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20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0CDA248-D881-4969-9FBC-991359433287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30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911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4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7740C85-8850-4F5D-AF4A-111820393DE6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30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0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5CF06CE-0039-4C66-90EF-41553D500E71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45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116C3A9-12CE-42C3-91C5-04BE2D2DD5C8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41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601EF73-3B3A-4B18-BAFE-5075D5017572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31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921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9EFCAF-73EA-4E95-B9C3-CAF74A0155DB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31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92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D75E231-DADA-4DAF-988A-E31747A5326B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32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931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302E2A7-A62A-4A20-BD1A-45DCDAF22F95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32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906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D2F21CC-4C3C-4CCA-AAD7-3B5A163C7D41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33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942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86E3F78-3F00-4EA3-8271-20A6DB6CA86E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33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677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D9655FE-8D2A-4B5F-BD62-E431C9B928E5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34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952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E2129CC-8FE0-4BF1-BF07-A068A86CFB08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34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93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98E1317-CD33-4BCE-AC10-A2D18F98C8C9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35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962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6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B70EC89-2E69-4E79-A8EB-F203100DD99C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35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949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2835A51-CD34-4AFA-8578-96DE64C9870B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36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972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EC4432D-8DF2-4B1F-9673-C1482F69136D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36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233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9817523-1971-4436-BCA0-CEECE5357438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37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983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76E7278-BFB1-46A5-B3A2-E9FB5E181FEF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37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330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DE915E-6F7B-4D74-8F79-96C2108FAC29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38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993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01854CC-85FC-42AE-A420-7879BF87348C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38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262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440F519-D42A-4272-BCDA-C0C1E8D7312E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39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003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123FE5-0FFA-435A-B562-061F5B7CB6D2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39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684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63AD5C8-7C2C-4AE8-81C1-0C5739C480B0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40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013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8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2594554-D7BE-496B-A0F8-DD32E10893F6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40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6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B4B5AE1-2B76-481B-AFAF-51CD4D6C2EBA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55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63E82C0-9B5E-4EC2-90CA-670560174BA5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56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3994F2C-0313-4F89-A483-5448982EFBD2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41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024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3C4EB74-A442-49B3-BD52-05F19EA270E1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41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829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FECFA1-2BF0-4025-B079-700A0D7D2E2F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42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034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9260921-16A6-4085-9992-C9466CCB048C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42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720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E8AAA78-4E91-4E94-B0BA-F9D0E33AE9CA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43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044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4916D1F-4D9D-4883-884A-75C5F2890047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43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440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FAA977F-2DCF-4BDA-9B7C-0804F43C9457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44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60007DD-3C7E-4718-9B4A-D8E56B683432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44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16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A9C3306-724D-401C-ADA4-8F0737DDBDB2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45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064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50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711C0EC-CEAB-49A1-9D13-3730BA2E59E3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45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397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92A4A83-8FDB-406E-8872-995FF1600B50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46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075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37E332D-E22B-4EAD-8E62-2BE75AD151B6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46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943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78EBCD8-0FB8-44E3-8681-C9A46BECC11F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47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085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96BE3DD-03BA-41A5-BD67-6F064DA77969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47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338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2FB1F13-1D03-48D8-BD7C-A0A61FC0FC49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48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095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0FBACD4-780E-4A60-AE88-08623FE7CB98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48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031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5F18152-A796-43F3-B45A-F830854E27D3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49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105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CA8E067-7DA1-49FD-BDCA-6C98D85F5F40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49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679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6123BCE-32E2-4B5B-8E59-5D65C3FB9C0B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50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116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2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B188ADA-1109-4291-B853-4CCB871A1179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50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2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6019D77-7A40-42F9-88E2-2B73A40B1850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4184219-1DCE-466C-9365-69714E19B6DE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559863-487A-4D5B-A748-A4B04377235E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51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126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64049AE-B22A-4081-8CBC-405135E6C5F7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51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389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9906089-0D31-4D28-9CC5-B09407FE8E93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52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136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8814917-28A1-431A-B5FA-03219D54CCDD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52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037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8F8C39B-034B-412E-9170-F18F7ECAE0E0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53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146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0E8D8CF-5582-4E21-BB61-C421DDBD6785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53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804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95973A0-134E-440B-87EE-C99DA844977E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54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157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CC61611-719C-416A-A0A3-9D78F4CCF573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54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162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989614C-B3FC-47D4-848D-BB8C5C100469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55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1167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4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C49F032-A2BF-43A9-A4D9-B6E8731B2D1F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55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DBD88BE-BE65-45B6-BDBB-423D81703CFD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FC6CCB4-DFE1-407E-A0C7-F819E7FC3F0D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6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1AED476-961A-478E-8E70-DA48E6083308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8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C299219-83A7-41A0-8587-354B5889077A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8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1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DCB2DE2-17E9-4769-9CD1-D1C78326EAC0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9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0CA7F47-335A-409C-8636-337151C01A3D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9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01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58EE9CC-B550-4FB0-BAE3-7F1B1687286E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10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96A5F0B-E2EB-445E-9976-C55B5BB3B53E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10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8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 lang="en-US"/>
            </a:lvl1pPr>
          </a:lstStyle>
          <a:p>
            <a:pPr lvl="0"/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587A0-298C-4424-9CAE-167A27DB1FA0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798547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BB255-60E1-4D0C-886B-2ACBE322B0A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198343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3D8FF-574B-4EBA-B8AF-3D245E8893F9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74304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 txBox="1">
            <a:spLocks noGrp="1"/>
          </p:cNvSpPr>
          <p:nvPr>
            <p:ph type="tbl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 noProof="0" smtClean="0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6C90D-C8E5-4FD9-A7C7-7BD39E149B31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2562565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/>
          </p:nvPr>
        </p:nvSpPr>
        <p:spPr>
          <a:xfrm>
            <a:off x="457200" y="274640"/>
            <a:ext cx="8229600" cy="585152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7A51C-7D99-4278-AEDF-9EB90CB1FA5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445616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 lang="en-US"/>
            </a:lvl1pPr>
          </a:lstStyle>
          <a:p>
            <a:pPr lvl="0"/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C0930-D4E1-4915-AB77-5B0D2DF8CD16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594493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107DA-B963-4BA1-AB2A-F33BC513BB8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147108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725FE-5FD3-4944-AC10-9F37A8BDD128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6400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3A281-DE94-4844-8876-1254B3A8D391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993597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8FD7B-0377-45B3-8112-E8B33087F72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0429360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68186-9DE4-469F-8445-33F7DC4D7B5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46034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1A1BC-41E4-419A-9970-CCE5210943D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0328519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C7C03-63FF-4840-9AB1-6F2B178D4D0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264881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5F84A-4D98-42AA-BAAA-7FB9FE1455B3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237357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86115-5B9A-4A8C-A908-17A95E0DC73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402446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23A31-9856-406C-B4C3-90E4A3E6356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8137103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F3886-23CE-4FE1-BFBA-0C6A58DA5A9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89918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59B42-ACFF-45CF-A1DC-E102814D773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460427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605D4-0928-4C58-B8C7-76F94852CEE1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816918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DE18E-FE4B-4183-8B8C-3C8AE13BC22F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721982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E72BB-FE2E-421A-9254-625B2C4451B0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525040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ED78D-AA5C-4433-93EE-FF458A96885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60028251"/>
      </p:ext>
    </p:extLst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13DB9-4ACD-466C-B199-EEF507D310A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509893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C53D6-D71F-445D-BD1F-8798193D050C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002609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1027" name="Rectangle 3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20D701C-6D28-4B02-9DEE-F32746B6CB19}" type="slidenum">
              <a:rPr lang="bg-BG" altLang="bg-BG"/>
              <a:pPr/>
              <a:t>‹#›</a:t>
            </a:fld>
            <a:endParaRPr lang="bg-BG" altLang="bg-BG"/>
          </a:p>
        </p:txBody>
      </p:sp>
      <p:pic>
        <p:nvPicPr>
          <p:cNvPr id="1031" name="Picture 7" descr="Graphic1_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36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bg-BG" sz="4400">
          <a:solidFill>
            <a:srgbClr val="000000"/>
          </a:solidFill>
          <a:latin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Char char="•"/>
        <a:defRPr lang="bg-BG" sz="3200">
          <a:solidFill>
            <a:srgbClr val="000000"/>
          </a:solidFill>
          <a:latin typeface="Arial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lang="bg-BG" sz="2800">
          <a:solidFill>
            <a:srgbClr val="000000"/>
          </a:solidFill>
          <a:latin typeface="Arial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Char char="•"/>
        <a:defRPr lang="bg-BG" sz="2400">
          <a:solidFill>
            <a:srgbClr val="000000"/>
          </a:solidFill>
          <a:latin typeface="Arial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–"/>
        <a:defRPr lang="bg-BG" sz="2000">
          <a:solidFill>
            <a:srgbClr val="000000"/>
          </a:solidFill>
          <a:latin typeface="Arial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5pPr>
      <a:lvl6pPr marL="25146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6pPr>
      <a:lvl7pPr marL="29718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7pPr>
      <a:lvl8pPr marL="34290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8pPr>
      <a:lvl9pPr marL="38862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2054" name="Picture 7" descr="Graphic1_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732588" y="60928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2592C0C-F959-4DE5-B7BF-724DBA24A6D9}" type="slidenum">
              <a:rPr lang="bg-BG" altLang="bg-BG"/>
              <a:pPr/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bg-BG" sz="4400">
          <a:solidFill>
            <a:srgbClr val="000000"/>
          </a:solidFill>
          <a:latin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Char char="•"/>
        <a:defRPr lang="bg-BG" sz="3200">
          <a:solidFill>
            <a:srgbClr val="000000"/>
          </a:solidFill>
          <a:latin typeface="Arial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lang="bg-BG" sz="2800">
          <a:solidFill>
            <a:srgbClr val="000000"/>
          </a:solidFill>
          <a:latin typeface="Arial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Char char="•"/>
        <a:defRPr lang="bg-BG" sz="2400">
          <a:solidFill>
            <a:srgbClr val="000000"/>
          </a:solidFill>
          <a:latin typeface="Arial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–"/>
        <a:defRPr lang="bg-BG" sz="2000">
          <a:solidFill>
            <a:srgbClr val="000000"/>
          </a:solidFill>
          <a:latin typeface="Arial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5pPr>
      <a:lvl6pPr marL="25146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6pPr>
      <a:lvl7pPr marL="29718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7pPr>
      <a:lvl8pPr marL="34290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8pPr>
      <a:lvl9pPr marL="38862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b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ontent Placeholder 2"/>
          <p:cNvSpPr txBox="1">
            <a:spLocks noGrp="1"/>
          </p:cNvSpPr>
          <p:nvPr>
            <p:ph idx="1"/>
          </p:nvPr>
        </p:nvSpPr>
        <p:spPr>
          <a:xfrm>
            <a:off x="0" y="2132013"/>
            <a:ext cx="9144000" cy="1296987"/>
          </a:xfrm>
        </p:spPr>
        <p:txBody>
          <a:bodyPr/>
          <a:lstStyle/>
          <a:p>
            <a:pPr algn="ctr">
              <a:buFontTx/>
              <a:buNone/>
            </a:pPr>
            <a:r>
              <a:rPr altLang="bg-BG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QSAR Toolbox</a:t>
            </a:r>
          </a:p>
          <a:p>
            <a:pPr algn="ctr">
              <a:buFontTx/>
              <a:buNone/>
            </a:pPr>
            <a:endParaRPr altLang="bg-BG" sz="12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altLang="bg-BG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Import/Export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357188" y="4929188"/>
            <a:ext cx="860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bg-BG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of Mathematical Chemistry,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bg-BG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Bourgas University “Prof. Assen Zlatarov”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bg-BG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92EBEC0-C3B3-4684-8115-6F2AC6E49EDF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10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206375" y="1700213"/>
            <a:ext cx="8496300" cy="1784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Vertical import:</a:t>
            </a:r>
            <a:r>
              <a:rPr lang="en-US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appropriate for a set of chemicals with consistent experimental data and same supporting information (e.g. endpoint, test organism, test condition, author etc.).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EE9987-910E-4E3B-860A-A0F2C21BB199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11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3850" y="1266825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Vertical import layout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24236" r="63637" b="60262"/>
          <a:stretch>
            <a:fillRect/>
          </a:stretch>
        </p:blipFill>
        <p:spPr bwMode="auto">
          <a:xfrm>
            <a:off x="395288" y="1773238"/>
            <a:ext cx="56896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24236" r="63637" b="60262"/>
          <a:stretch>
            <a:fillRect/>
          </a:stretch>
        </p:blipFill>
        <p:spPr bwMode="auto">
          <a:xfrm>
            <a:off x="395288" y="1773238"/>
            <a:ext cx="56896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8B16BCF-8538-47FE-874A-A5AA478F8FBC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12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3850" y="1268413"/>
            <a:ext cx="8496300" cy="430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Vertical import layout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300" y="1773238"/>
            <a:ext cx="2043113" cy="1439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3850" y="3457575"/>
            <a:ext cx="2376488" cy="5032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Substance 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24236" r="63637" b="60262"/>
          <a:stretch>
            <a:fillRect/>
          </a:stretch>
        </p:blipFill>
        <p:spPr bwMode="auto">
          <a:xfrm>
            <a:off x="395288" y="1773238"/>
            <a:ext cx="56896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323850" y="1268413"/>
            <a:ext cx="8496300" cy="430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Vertical import layout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69181A7-6949-4FED-8373-D2752A2E9330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13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6175" y="1771650"/>
            <a:ext cx="3641725" cy="1441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19475" y="3502025"/>
            <a:ext cx="1943100" cy="5032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Experimental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63B1388-51FD-4A00-B0D5-3A0779F1488C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14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323850" y="3505200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741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24406" r="61623" b="59843"/>
          <a:stretch>
            <a:fillRect/>
          </a:stretch>
        </p:blipFill>
        <p:spPr bwMode="auto">
          <a:xfrm>
            <a:off x="395288" y="3935413"/>
            <a:ext cx="56435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11625" y="3951288"/>
            <a:ext cx="604838" cy="1343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46625" y="3951288"/>
            <a:ext cx="1265238" cy="1341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24236" r="63637" b="60262"/>
          <a:stretch>
            <a:fillRect/>
          </a:stretch>
        </p:blipFill>
        <p:spPr bwMode="auto">
          <a:xfrm>
            <a:off x="395288" y="1776413"/>
            <a:ext cx="56896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rot="16200000" flipH="1">
            <a:off x="3299619" y="3118644"/>
            <a:ext cx="708025" cy="90011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11638" y="3214688"/>
            <a:ext cx="792162" cy="70802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395288" y="5591175"/>
            <a:ext cx="7199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columns defines data points for a single experiment.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323850" y="1268413"/>
            <a:ext cx="8496300" cy="430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Vertical import layout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A1FAED0-FEFF-40BC-911B-50E8BBFFECA2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15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3850" y="1270000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Vertical import layout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323850" y="3503613"/>
            <a:ext cx="8496300" cy="430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843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24406" r="61623" b="59843"/>
          <a:stretch>
            <a:fillRect/>
          </a:stretch>
        </p:blipFill>
        <p:spPr bwMode="auto">
          <a:xfrm>
            <a:off x="395288" y="3933825"/>
            <a:ext cx="56435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11625" y="3949700"/>
            <a:ext cx="604838" cy="1352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46625" y="3949700"/>
            <a:ext cx="1265238" cy="1350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TextBox 5"/>
          <p:cNvSpPr txBox="1"/>
          <p:nvPr/>
        </p:nvSpPr>
        <p:spPr>
          <a:xfrm>
            <a:off x="2106613" y="5275263"/>
            <a:ext cx="3024187" cy="1600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Unit: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mg/L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Effect: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Mortality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Species: </a:t>
            </a:r>
            <a:r>
              <a:rPr lang="en-US" sz="1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P. </a:t>
            </a:r>
            <a:r>
              <a:rPr lang="en-US" sz="14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promelas</a:t>
            </a:r>
            <a:endParaRPr lang="en-US" sz="1400" i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Duration: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96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Reference: </a:t>
            </a:r>
            <a:r>
              <a:rPr lang="pt-BR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Chem. Res. Toxicol., 18 (3), 536 -555.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Author: </a:t>
            </a:r>
            <a:r>
              <a:rPr lang="pt-BR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Russom, C.L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</a:t>
            </a:r>
          </a:p>
        </p:txBody>
      </p:sp>
      <p:sp>
        <p:nvSpPr>
          <p:cNvPr id="42" name="TextBox 5"/>
          <p:cNvSpPr txBox="1"/>
          <p:nvPr/>
        </p:nvSpPr>
        <p:spPr bwMode="auto">
          <a:xfrm>
            <a:off x="6659563" y="4321175"/>
            <a:ext cx="17272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dirty="0">
                <a:solidFill>
                  <a:srgbClr val="FF0000"/>
                </a:solidFill>
                <a:latin typeface="Times New Roman" pitchFamily="18"/>
                <a:cs typeface="+mn-cs"/>
              </a:rPr>
              <a:t>Supporting information</a:t>
            </a:r>
            <a:endParaRPr lang="en-US" sz="1600" kern="0" dirty="0">
              <a:solidFill>
                <a:srgbClr val="FF0000"/>
              </a:solidFill>
              <a:latin typeface="Times New Roman" pitchFamily="18"/>
              <a:cs typeface="+mn-cs"/>
            </a:endParaRPr>
          </a:p>
        </p:txBody>
      </p:sp>
      <p:pic>
        <p:nvPicPr>
          <p:cNvPr id="184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24236" r="63637" b="60262"/>
          <a:stretch>
            <a:fillRect/>
          </a:stretch>
        </p:blipFill>
        <p:spPr bwMode="auto">
          <a:xfrm>
            <a:off x="395288" y="1773238"/>
            <a:ext cx="56896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4211638" y="3227388"/>
            <a:ext cx="792162" cy="70643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3274219" y="3131344"/>
            <a:ext cx="704850" cy="90011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348038" y="5302250"/>
            <a:ext cx="1066800" cy="28733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2392FEF-FAAE-4207-AB97-4AAD6A0EBBAA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16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3850" y="1270000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Vertical import layout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323850" y="3503613"/>
            <a:ext cx="8496300" cy="430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946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24406" r="61623" b="59843"/>
          <a:stretch>
            <a:fillRect/>
          </a:stretch>
        </p:blipFill>
        <p:spPr bwMode="auto">
          <a:xfrm>
            <a:off x="395288" y="3933825"/>
            <a:ext cx="56435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11625" y="3949700"/>
            <a:ext cx="604838" cy="1352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46625" y="3949700"/>
            <a:ext cx="1265238" cy="1350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TextBox 5"/>
          <p:cNvSpPr txBox="1"/>
          <p:nvPr/>
        </p:nvSpPr>
        <p:spPr>
          <a:xfrm>
            <a:off x="2106613" y="5275263"/>
            <a:ext cx="3024187" cy="1600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Unit: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mg/L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Effect: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Mortality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Species: </a:t>
            </a:r>
            <a:r>
              <a:rPr lang="en-US" sz="1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P. </a:t>
            </a:r>
            <a:r>
              <a:rPr lang="en-US" sz="14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promelas</a:t>
            </a:r>
            <a:endParaRPr lang="en-US" sz="1400" i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Duration: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96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Reference: </a:t>
            </a:r>
            <a:r>
              <a:rPr lang="pt-BR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Chem. Res. Toxicol., 18 (3), 536 -555.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Author: </a:t>
            </a:r>
            <a:r>
              <a:rPr lang="pt-BR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Russom, C.L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</a:t>
            </a:r>
          </a:p>
        </p:txBody>
      </p:sp>
      <p:sp>
        <p:nvSpPr>
          <p:cNvPr id="42" name="TextBox 5"/>
          <p:cNvSpPr txBox="1"/>
          <p:nvPr/>
        </p:nvSpPr>
        <p:spPr bwMode="auto">
          <a:xfrm>
            <a:off x="6659563" y="4321175"/>
            <a:ext cx="17272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dirty="0">
                <a:solidFill>
                  <a:srgbClr val="FF0000"/>
                </a:solidFill>
                <a:latin typeface="Times New Roman" pitchFamily="18"/>
                <a:cs typeface="+mn-cs"/>
              </a:rPr>
              <a:t>Supporting information</a:t>
            </a:r>
            <a:endParaRPr lang="en-US" sz="1600" kern="0" dirty="0">
              <a:solidFill>
                <a:srgbClr val="FF0000"/>
              </a:solidFill>
              <a:latin typeface="Times New Roman" pitchFamily="18"/>
              <a:cs typeface="+mn-cs"/>
            </a:endParaRPr>
          </a:p>
        </p:txBody>
      </p:sp>
      <p:pic>
        <p:nvPicPr>
          <p:cNvPr id="194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24236" r="63637" b="60262"/>
          <a:stretch>
            <a:fillRect/>
          </a:stretch>
        </p:blipFill>
        <p:spPr bwMode="auto">
          <a:xfrm>
            <a:off x="395288" y="1773238"/>
            <a:ext cx="56896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4211638" y="3227388"/>
            <a:ext cx="792162" cy="70643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3274219" y="3131344"/>
            <a:ext cx="704850" cy="90011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348038" y="5302250"/>
            <a:ext cx="1066800" cy="28733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5130800" y="5775325"/>
            <a:ext cx="3095625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Organ: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Skin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Test method: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LLNA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 of method: </a:t>
            </a:r>
            <a:r>
              <a:rPr lang="en-US" sz="1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in vivo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Reference: </a:t>
            </a:r>
            <a:r>
              <a:rPr lang="pt-BR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ExxonMobile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354638" y="5302250"/>
            <a:ext cx="65087" cy="5461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31DD9E-60E4-4C73-AC52-492B9E837583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17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3850" y="1270000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Vertical import layout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323850" y="3503613"/>
            <a:ext cx="8496300" cy="430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2048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24406" r="61623" b="59843"/>
          <a:stretch>
            <a:fillRect/>
          </a:stretch>
        </p:blipFill>
        <p:spPr bwMode="auto">
          <a:xfrm>
            <a:off x="395288" y="3933825"/>
            <a:ext cx="56435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11625" y="3949700"/>
            <a:ext cx="604838" cy="1352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46625" y="3949700"/>
            <a:ext cx="1265238" cy="1350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TextBox 5"/>
          <p:cNvSpPr txBox="1"/>
          <p:nvPr/>
        </p:nvSpPr>
        <p:spPr>
          <a:xfrm>
            <a:off x="2106613" y="5275263"/>
            <a:ext cx="3024187" cy="1600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Unit: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mg/L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Effect: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Mortality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Species: </a:t>
            </a:r>
            <a:r>
              <a:rPr lang="en-US" sz="1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P. </a:t>
            </a:r>
            <a:r>
              <a:rPr lang="en-US" sz="14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promelas</a:t>
            </a:r>
            <a:endParaRPr lang="en-US" sz="1400" i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Duration: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96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Reference: </a:t>
            </a:r>
            <a:r>
              <a:rPr lang="pt-BR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Chem. Res. Toxicol., 18 (3), 536 -555.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Author: </a:t>
            </a:r>
            <a:r>
              <a:rPr lang="pt-BR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Russom, C.L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</a:t>
            </a:r>
          </a:p>
        </p:txBody>
      </p:sp>
      <p:sp>
        <p:nvSpPr>
          <p:cNvPr id="42" name="TextBox 5"/>
          <p:cNvSpPr txBox="1"/>
          <p:nvPr/>
        </p:nvSpPr>
        <p:spPr bwMode="auto">
          <a:xfrm>
            <a:off x="6659563" y="4321175"/>
            <a:ext cx="17272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dirty="0">
                <a:solidFill>
                  <a:srgbClr val="FF0000"/>
                </a:solidFill>
                <a:latin typeface="Times New Roman" pitchFamily="18"/>
                <a:cs typeface="+mn-cs"/>
              </a:rPr>
              <a:t>Supporting information </a:t>
            </a:r>
            <a:r>
              <a:rPr lang="en-US" sz="1600" b="1" kern="0" dirty="0">
                <a:solidFill>
                  <a:srgbClr val="FF0000"/>
                </a:solidFill>
                <a:latin typeface="Times New Roman" pitchFamily="18"/>
              </a:rPr>
              <a:t>is added manually</a:t>
            </a:r>
            <a:endParaRPr lang="en-US" sz="1600" kern="0" dirty="0">
              <a:solidFill>
                <a:srgbClr val="FF0000"/>
              </a:solidFill>
              <a:latin typeface="Times New Roman" pitchFamily="18"/>
            </a:endParaRPr>
          </a:p>
        </p:txBody>
      </p:sp>
      <p:pic>
        <p:nvPicPr>
          <p:cNvPr id="204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24236" r="63637" b="60262"/>
          <a:stretch>
            <a:fillRect/>
          </a:stretch>
        </p:blipFill>
        <p:spPr bwMode="auto">
          <a:xfrm>
            <a:off x="395288" y="1773238"/>
            <a:ext cx="56896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4211638" y="3227388"/>
            <a:ext cx="792162" cy="70643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3274219" y="3131344"/>
            <a:ext cx="704850" cy="90011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348038" y="5302250"/>
            <a:ext cx="1066800" cy="28733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5130800" y="5775325"/>
            <a:ext cx="3095625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Organ: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Skin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Test method: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LLNA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 of method: </a:t>
            </a:r>
            <a:r>
              <a:rPr lang="en-US" sz="1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in vivo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Reference: </a:t>
            </a:r>
            <a:r>
              <a:rPr lang="pt-BR" sz="14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ExxonMobile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354638" y="5302250"/>
            <a:ext cx="65087" cy="5461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A734176-E078-4822-A425-0B7F4852C0E8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18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3850" y="1809750"/>
            <a:ext cx="8496300" cy="1784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Vertical import example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Guidance illustrating how to import custom database by vertical layout is available in tutorial “Example for Import/Export of custom databases.ppt”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DD0DEC1-008F-477C-AB26-57AAA7E84EAB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19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323850" y="1357313"/>
            <a:ext cx="8496300" cy="1784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Horizontal import:</a:t>
            </a:r>
            <a:r>
              <a:rPr lang="en-US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appropriate for a set of chemicals with different types of experimental data accompanied with supporting information (endpoints, test condition, test organism, author etc).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60C445B-939E-4DEF-84B6-C254E22A0191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0338" y="1412875"/>
            <a:ext cx="897255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Definition of Database/Inventory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Database Import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Export Data matrix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 import from IU6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 export to IU6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Outlook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28484" r="34209" b="55223"/>
          <a:stretch>
            <a:fillRect/>
          </a:stretch>
        </p:blipFill>
        <p:spPr bwMode="auto">
          <a:xfrm>
            <a:off x="250825" y="2060575"/>
            <a:ext cx="82946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B55F891-DAC1-4465-BF79-0A349B1BF539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20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39850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 import layout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175" y="3438525"/>
            <a:ext cx="2520950" cy="5032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Experiment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655888" y="2060575"/>
            <a:ext cx="5889625" cy="1152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0825" y="2060575"/>
            <a:ext cx="1584325" cy="1152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4938" y="3457575"/>
            <a:ext cx="1728787" cy="5032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Substance information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63725" y="2057400"/>
            <a:ext cx="792163" cy="1152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92313" y="3457575"/>
            <a:ext cx="1066800" cy="5032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Endpoint path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1538288" y="4089400"/>
            <a:ext cx="1974850" cy="6477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part of endpoint tree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28484" r="34209" b="55223"/>
          <a:stretch>
            <a:fillRect/>
          </a:stretch>
        </p:blipFill>
        <p:spPr bwMode="auto">
          <a:xfrm>
            <a:off x="250825" y="2060575"/>
            <a:ext cx="82946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5880BAB-3EF2-4B19-A204-5ED9E91CCC06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21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39850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 import layout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738" y="1412875"/>
            <a:ext cx="2520950" cy="5032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Experiment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673350" y="2047875"/>
            <a:ext cx="5846763" cy="1152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3601244" y="3004344"/>
            <a:ext cx="144463" cy="650875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6260306" y="1072357"/>
            <a:ext cx="92075" cy="447833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48038" y="3560763"/>
            <a:ext cx="1260475" cy="50323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Observed value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32363" y="3560763"/>
            <a:ext cx="2592387" cy="50323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Supporting information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6775" y="3557588"/>
            <a:ext cx="1147763" cy="50323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Endpoint type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2927350" y="3003550"/>
            <a:ext cx="144463" cy="652463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28484" r="34209" b="55223"/>
          <a:stretch>
            <a:fillRect/>
          </a:stretch>
        </p:blipFill>
        <p:spPr bwMode="auto">
          <a:xfrm>
            <a:off x="250825" y="2060575"/>
            <a:ext cx="82946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FDFC59A-9BE4-426A-BA1C-F317EE956246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22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39850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 import layout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738" y="1412875"/>
            <a:ext cx="2520950" cy="5032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Experiment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63525" y="2238375"/>
            <a:ext cx="8269288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750" y="3308350"/>
            <a:ext cx="2303463" cy="7556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</a:rPr>
              <a:t>Different type endpoints are presented on separate rows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19250" y="2597150"/>
            <a:ext cx="1081088" cy="711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3525" y="2565400"/>
            <a:ext cx="8269288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348038" y="2952750"/>
            <a:ext cx="503237" cy="355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03575" y="3302000"/>
            <a:ext cx="2305050" cy="7556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</a:rPr>
              <a:t>Each row defines a single data points for a chemical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28484" r="34209" b="55223"/>
          <a:stretch>
            <a:fillRect/>
          </a:stretch>
        </p:blipFill>
        <p:spPr bwMode="auto">
          <a:xfrm>
            <a:off x="250825" y="2060575"/>
            <a:ext cx="82946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3C523BC-4037-4892-8134-9F092FA98FC7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23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39850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 import layout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50825" y="3575050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  <p:pic>
        <p:nvPicPr>
          <p:cNvPr id="2663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27872" r="18665" b="57033"/>
          <a:stretch>
            <a:fillRect/>
          </a:stretch>
        </p:blipFill>
        <p:spPr bwMode="auto">
          <a:xfrm>
            <a:off x="158750" y="4200525"/>
            <a:ext cx="893603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27872" r="18665" b="57033"/>
          <a:stretch>
            <a:fillRect/>
          </a:stretch>
        </p:blipFill>
        <p:spPr bwMode="auto">
          <a:xfrm>
            <a:off x="158750" y="4198938"/>
            <a:ext cx="8936038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1615EFA-641C-4568-96AB-C71A5D5056B1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24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endCxn id="13" idx="0"/>
          </p:cNvCxnSpPr>
          <p:nvPr/>
        </p:nvCxnSpPr>
        <p:spPr>
          <a:xfrm>
            <a:off x="2195513" y="3206750"/>
            <a:ext cx="868362" cy="9921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24075" y="4198938"/>
            <a:ext cx="1879600" cy="91916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5650" y="5324475"/>
            <a:ext cx="4392613" cy="7239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</a:rPr>
              <a:t>Endpoint data associated with “</a:t>
            </a:r>
            <a:r>
              <a:rPr lang="en-US" sz="1400" b="1" dirty="0" err="1">
                <a:solidFill>
                  <a:srgbClr val="FF0000"/>
                </a:solidFill>
              </a:rPr>
              <a:t>Ecotoxicological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Information#Aquatic</a:t>
            </a:r>
            <a:r>
              <a:rPr lang="en-US" sz="1400" b="1" dirty="0">
                <a:solidFill>
                  <a:srgbClr val="FF0000"/>
                </a:solidFill>
              </a:rPr>
              <a:t> toxicity” rigid part of endpoint tree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28484" r="34209" b="55223"/>
          <a:stretch>
            <a:fillRect/>
          </a:stretch>
        </p:blipFill>
        <p:spPr bwMode="auto">
          <a:xfrm>
            <a:off x="250825" y="2060575"/>
            <a:ext cx="82946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7"/>
          <p:cNvSpPr txBox="1"/>
          <p:nvPr/>
        </p:nvSpPr>
        <p:spPr>
          <a:xfrm>
            <a:off x="323850" y="1339850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 import layout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35150" y="2060575"/>
            <a:ext cx="865188" cy="11525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5"/>
          <p:cNvSpPr txBox="1"/>
          <p:nvPr/>
        </p:nvSpPr>
        <p:spPr>
          <a:xfrm>
            <a:off x="250825" y="3575050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2766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43883" r="67030" b="36015"/>
          <a:stretch>
            <a:fillRect/>
          </a:stretch>
        </p:blipFill>
        <p:spPr bwMode="auto">
          <a:xfrm>
            <a:off x="6443663" y="5237163"/>
            <a:ext cx="18510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19700" y="5686425"/>
            <a:ext cx="431800" cy="24447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6224588" y="5324475"/>
            <a:ext cx="219075" cy="606425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Left Brace 29"/>
          <p:cNvSpPr/>
          <p:nvPr/>
        </p:nvSpPr>
        <p:spPr>
          <a:xfrm>
            <a:off x="6224588" y="5983288"/>
            <a:ext cx="219075" cy="469900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56122" y="5002800"/>
            <a:ext cx="400110" cy="8410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Rigid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32775" y="5341938"/>
            <a:ext cx="911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Rigid part is bolded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3242" y="5875598"/>
            <a:ext cx="400110" cy="8410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Dynamic</a:t>
            </a:r>
          </a:p>
        </p:txBody>
      </p:sp>
      <p:sp>
        <p:nvSpPr>
          <p:cNvPr id="34" name="Left Brace 33"/>
          <p:cNvSpPr/>
          <p:nvPr/>
        </p:nvSpPr>
        <p:spPr>
          <a:xfrm rot="10800000">
            <a:off x="8081963" y="5272088"/>
            <a:ext cx="219075" cy="606425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27872" r="18665" b="57033"/>
          <a:stretch>
            <a:fillRect/>
          </a:stretch>
        </p:blipFill>
        <p:spPr bwMode="auto">
          <a:xfrm>
            <a:off x="158750" y="4198938"/>
            <a:ext cx="8936038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28484" r="34209" b="55223"/>
          <a:stretch>
            <a:fillRect/>
          </a:stretch>
        </p:blipFill>
        <p:spPr bwMode="auto">
          <a:xfrm>
            <a:off x="250825" y="2060575"/>
            <a:ext cx="82946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3287AE0-594F-4D93-8AC5-1110DB707C5A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25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39850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 import layout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50825" y="3573463"/>
            <a:ext cx="8496300" cy="430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1" name="Straight Arrow Connector 10"/>
          <p:cNvCxnSpPr>
            <a:endCxn id="13" idx="0"/>
          </p:cNvCxnSpPr>
          <p:nvPr/>
        </p:nvCxnSpPr>
        <p:spPr>
          <a:xfrm>
            <a:off x="2916238" y="3213100"/>
            <a:ext cx="1349375" cy="95726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00338" y="2044700"/>
            <a:ext cx="5845175" cy="11525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59225" y="4170363"/>
            <a:ext cx="612775" cy="9509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90925" y="5375275"/>
            <a:ext cx="1584325" cy="2873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Endpoint type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40200" y="1346200"/>
            <a:ext cx="2520950" cy="5032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Experiment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27872" r="18665" b="57033"/>
          <a:stretch>
            <a:fillRect/>
          </a:stretch>
        </p:blipFill>
        <p:spPr bwMode="auto">
          <a:xfrm>
            <a:off x="158750" y="4198938"/>
            <a:ext cx="8936038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28484" r="34209" b="55223"/>
          <a:stretch>
            <a:fillRect/>
          </a:stretch>
        </p:blipFill>
        <p:spPr bwMode="auto">
          <a:xfrm>
            <a:off x="250825" y="2060575"/>
            <a:ext cx="82946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A02F4D4-40F2-4022-BC32-5A7796E80718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26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39850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 import layout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50825" y="3573463"/>
            <a:ext cx="8496300" cy="430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1" name="Straight Arrow Connector 10"/>
          <p:cNvCxnSpPr>
            <a:endCxn id="13" idx="0"/>
          </p:cNvCxnSpPr>
          <p:nvPr/>
        </p:nvCxnSpPr>
        <p:spPr>
          <a:xfrm>
            <a:off x="3635375" y="3213100"/>
            <a:ext cx="1243013" cy="96996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00338" y="2044700"/>
            <a:ext cx="5845175" cy="11525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4183063"/>
            <a:ext cx="612775" cy="9509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40200" y="5373688"/>
            <a:ext cx="1800225" cy="50323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Data value for the experiment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40200" y="1346200"/>
            <a:ext cx="2520950" cy="5032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Experiment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27872" r="18665" b="57033"/>
          <a:stretch>
            <a:fillRect/>
          </a:stretch>
        </p:blipFill>
        <p:spPr bwMode="auto">
          <a:xfrm>
            <a:off x="158750" y="4198938"/>
            <a:ext cx="8936038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28484" r="34209" b="55223"/>
          <a:stretch>
            <a:fillRect/>
          </a:stretch>
        </p:blipFill>
        <p:spPr bwMode="auto">
          <a:xfrm>
            <a:off x="250825" y="2060575"/>
            <a:ext cx="82946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6DF83EE-09BA-4EE7-9741-C4D3F9446421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27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39850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 import layout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50825" y="3573463"/>
            <a:ext cx="8496300" cy="430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1" name="Straight Arrow Connector 10"/>
          <p:cNvCxnSpPr>
            <a:endCxn id="13" idx="0"/>
          </p:cNvCxnSpPr>
          <p:nvPr/>
        </p:nvCxnSpPr>
        <p:spPr>
          <a:xfrm>
            <a:off x="4248150" y="3197225"/>
            <a:ext cx="1243013" cy="96996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00338" y="2044700"/>
            <a:ext cx="5845175" cy="11525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84775" y="4167188"/>
            <a:ext cx="611188" cy="9509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22813" y="5373688"/>
            <a:ext cx="1800225" cy="50323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Data unit for the experiment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40200" y="1346200"/>
            <a:ext cx="2520950" cy="5032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Experiment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19FA187-2569-41B4-A429-1A5359C2659E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28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3850" y="1809750"/>
            <a:ext cx="8712200" cy="1784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 import example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Guidance illustrating how to import custom database by horizontal layout is available in tutorial “Example for Import/Export of custom databases.ppt”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AD1A3D1-62BB-4AEF-A1C7-2FE7EF901111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29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0338" y="1412875"/>
            <a:ext cx="897255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Definition of Database/Inventory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Database Import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FF0000"/>
                </a:solidFill>
                <a:latin typeface="Times New Roman" pitchFamily="18"/>
                <a:cs typeface="+mn-cs"/>
              </a:rPr>
              <a:t>Export Data matrix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 import from IU6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 export to IU6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Outlook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827DF76-30EF-4F3F-AEE4-820513D48814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3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0338" y="1412875"/>
            <a:ext cx="897255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FF0000"/>
                </a:solidFill>
                <a:latin typeface="Times New Roman" pitchFamily="18"/>
                <a:cs typeface="+mn-cs"/>
              </a:rPr>
              <a:t>Definition of Database/Inventory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Database Import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Export Data matrix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 import from IU6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 export to IU6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Outlook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0999D59-D5C4-4F92-9D36-26948D5B195F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30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Export Data matrix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export 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531813" y="2349500"/>
            <a:ext cx="8001000" cy="1446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Vertical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219DF28-C0EE-4076-B9E4-282EBF6FCFDC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31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49250" y="1628775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Vertical export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Export Data matrix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export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838" y="2341563"/>
            <a:ext cx="8135937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Possibility to export chemicals with data and supporting information (e.g. profiling results, 2D/3D parameters, molecular formula etc.) available on Data matrix in text format organized in a vertical layout.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 options of export: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Export row from data matrix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Export whole data matrix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9" t="17952" r="14584" b="37877"/>
          <a:stretch>
            <a:fillRect/>
          </a:stretch>
        </p:blipFill>
        <p:spPr bwMode="auto">
          <a:xfrm>
            <a:off x="269875" y="2473325"/>
            <a:ext cx="86614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97650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983AFA4-0D55-4ECB-91D5-AACCAC23EFAE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32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49250" y="1628775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Vertical export 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Export Data matrix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export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5088" y="4064000"/>
            <a:ext cx="6326187" cy="66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84463" y="5286375"/>
            <a:ext cx="6246812" cy="303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54513" y="5757863"/>
            <a:ext cx="2906712" cy="2778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</a:rPr>
              <a:t>Data and Profiling results for export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9" t="17952" r="14584" b="37877"/>
          <a:stretch>
            <a:fillRect/>
          </a:stretch>
        </p:blipFill>
        <p:spPr bwMode="auto">
          <a:xfrm>
            <a:off x="268288" y="2473325"/>
            <a:ext cx="8659812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3" t="38704" r="75636" b="39723"/>
          <a:stretch>
            <a:fillRect/>
          </a:stretch>
        </p:blipFill>
        <p:spPr bwMode="auto">
          <a:xfrm>
            <a:off x="1692275" y="4154488"/>
            <a:ext cx="779463" cy="97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E0C20C-0CDD-4824-B5AA-6685273B9EEC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33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49250" y="1628775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Vertical export 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Export Data matrix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export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2900" y="4065588"/>
            <a:ext cx="9366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9" t="17952" r="14584" b="37877"/>
          <a:stretch>
            <a:fillRect/>
          </a:stretch>
        </p:blipFill>
        <p:spPr bwMode="auto">
          <a:xfrm>
            <a:off x="268288" y="2473325"/>
            <a:ext cx="8659812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EB1F605-9A23-4759-ACA4-8976814AAB31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34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49250" y="1628775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Vertical export 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Export Data matrix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export </a:t>
            </a:r>
          </a:p>
        </p:txBody>
      </p:sp>
      <p:pic>
        <p:nvPicPr>
          <p:cNvPr id="3789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700213"/>
            <a:ext cx="3971925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992688" y="2401888"/>
            <a:ext cx="178117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33963" y="2998788"/>
            <a:ext cx="2243137" cy="388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77063" y="2379663"/>
            <a:ext cx="1020762" cy="358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50125" y="2998788"/>
            <a:ext cx="1511300" cy="485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Profiling results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93100" y="4256088"/>
            <a:ext cx="652463" cy="219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51463" y="4275138"/>
            <a:ext cx="544512" cy="219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F70FFF4-AA3F-43FF-8E0D-F9D5D7DCB108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35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628775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Vertical export 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Export Data matrix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export </a:t>
            </a: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7561262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971550" y="3284538"/>
            <a:ext cx="6985000" cy="1728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403350" y="5356225"/>
            <a:ext cx="3744913" cy="930275"/>
          </a:xfrm>
          <a:prstGeom prst="line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35600" y="5053013"/>
            <a:ext cx="2520950" cy="541337"/>
          </a:xfrm>
          <a:prstGeom prst="line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43550" y="5803900"/>
            <a:ext cx="2305050" cy="522288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Experimental data organized in vertical order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43550" y="2908300"/>
            <a:ext cx="2305050" cy="307975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Metadata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9AFF97C-8727-4923-B504-31D4FB23A28F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36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49250" y="1628775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 export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Export Data matrix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export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838" y="2341563"/>
            <a:ext cx="8135937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Possibility to export chemicals with data and supporting information (e.g. profiling results, 2D/3D parameters, molecular formula, etc.) available on Data matrix in text format organized in a horizontal layout.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 options of export: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Export row from data matrix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Export whole data matrix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97650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288E845-02EC-448B-9F8A-A2DD717866C9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37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t="18147" b="14685"/>
          <a:stretch>
            <a:fillRect/>
          </a:stretch>
        </p:blipFill>
        <p:spPr bwMode="auto">
          <a:xfrm>
            <a:off x="382588" y="2125663"/>
            <a:ext cx="837882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349250" y="1628775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 export 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Export Data matrix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export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2138" y="3990975"/>
            <a:ext cx="5532437" cy="503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39975" y="5605463"/>
            <a:ext cx="6391275" cy="569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35263" y="6291263"/>
            <a:ext cx="5437187" cy="377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</a:rPr>
              <a:t>Read-across prediction and experimental results for export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00338" y="3735388"/>
            <a:ext cx="0" cy="20796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060575" y="3338513"/>
            <a:ext cx="1279525" cy="37782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70C0"/>
                </a:solidFill>
              </a:rPr>
              <a:t>Read-across prediction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33925" y="3357563"/>
            <a:ext cx="1277938" cy="3778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Experimental data for BCF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68925" y="3762375"/>
            <a:ext cx="0" cy="18097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39975" y="3990975"/>
            <a:ext cx="792163" cy="2508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95738" y="5011738"/>
            <a:ext cx="2736850" cy="37941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Experimental data for carcinogenicity &amp; mutagenicity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368925" y="5427663"/>
            <a:ext cx="0" cy="18097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t="18147" b="14685"/>
          <a:stretch>
            <a:fillRect/>
          </a:stretch>
        </p:blipFill>
        <p:spPr bwMode="auto">
          <a:xfrm>
            <a:off x="382588" y="2125663"/>
            <a:ext cx="837882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3" t="38704" r="75636" b="39723"/>
          <a:stretch>
            <a:fillRect/>
          </a:stretch>
        </p:blipFill>
        <p:spPr bwMode="auto">
          <a:xfrm>
            <a:off x="1116013" y="4151313"/>
            <a:ext cx="779462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C72D565-F1BE-4545-B534-ACCFC9512C1A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38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49250" y="1628775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 export 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Export Data matrix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export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6638" y="4062413"/>
            <a:ext cx="9366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39975" y="4024313"/>
            <a:ext cx="638175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48488" y="5013325"/>
            <a:ext cx="1635125" cy="3603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Export whole Data matrix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35213" y="3771900"/>
            <a:ext cx="6426200" cy="2403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9925" y="3582988"/>
            <a:ext cx="1566863" cy="377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Export single row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2" grpId="0" animBg="1"/>
      <p:bldP spid="9" grpId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t="18147" b="14685"/>
          <a:stretch>
            <a:fillRect/>
          </a:stretch>
        </p:blipFill>
        <p:spPr bwMode="auto">
          <a:xfrm>
            <a:off x="382588" y="2125663"/>
            <a:ext cx="837882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A64D221-4774-478F-AD5B-1063E96BEC25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39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49250" y="1628775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 export 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Export Data matrix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export </a:t>
            </a: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11288"/>
            <a:ext cx="488950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91000" y="1917700"/>
            <a:ext cx="3246438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53325" y="1930400"/>
            <a:ext cx="1377950" cy="635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</a:rPr>
              <a:t>Export Data and RA prediction from a row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434388" y="3687763"/>
            <a:ext cx="654050" cy="219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37075" y="3687763"/>
            <a:ext cx="544513" cy="219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39975" y="4024313"/>
            <a:ext cx="6381750" cy="12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F8FB77-CA98-460C-8F61-001C677EDD9A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4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0338" y="1412875"/>
            <a:ext cx="8972550" cy="2800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Database: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571500" lvl="1" indent="-2809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Database is collection of structures accompanied with experimental data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Inventory: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571500" lvl="1" indent="-2809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Inventory is collection of structures without experimental data</a:t>
            </a:r>
          </a:p>
        </p:txBody>
      </p:sp>
      <p:sp>
        <p:nvSpPr>
          <p:cNvPr id="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Outlook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1" r="21223" b="81"/>
          <a:stretch>
            <a:fillRect/>
          </a:stretch>
        </p:blipFill>
        <p:spPr bwMode="auto">
          <a:xfrm>
            <a:off x="260350" y="1817688"/>
            <a:ext cx="872648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326E39A-88E2-4E5F-9E6B-069E920DF492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40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11275"/>
            <a:ext cx="84963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 export 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Export Data matrix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export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76625" y="1927225"/>
            <a:ext cx="5359400" cy="3878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443038" y="6286500"/>
            <a:ext cx="6553200" cy="3079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Experimental data and RA prediction organized in horizontal order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5888" y="1927225"/>
            <a:ext cx="2090737" cy="38782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Up Arrow 6"/>
          <p:cNvSpPr/>
          <p:nvPr/>
        </p:nvSpPr>
        <p:spPr>
          <a:xfrm rot="10800000">
            <a:off x="2555875" y="3429000"/>
            <a:ext cx="287338" cy="1158875"/>
          </a:xfrm>
          <a:prstGeom prst="upArrow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6443663" y="3429000"/>
            <a:ext cx="288925" cy="1158875"/>
          </a:xfrm>
          <a:prstGeom prst="upArrow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16788" y="5245100"/>
            <a:ext cx="1377950" cy="3175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</a:rPr>
              <a:t>Metadata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3038" y="5245100"/>
            <a:ext cx="1985962" cy="3905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Experimental data and RA prediction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35150" y="1852613"/>
            <a:ext cx="1027113" cy="28098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67025" y="1663700"/>
            <a:ext cx="431800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RA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835150" y="2349500"/>
            <a:ext cx="411163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93938" y="2174875"/>
            <a:ext cx="576262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AAD3F83-5661-4840-8C38-E4F8C5DD3671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41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0338" y="1412875"/>
            <a:ext cx="897255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Definition of Database/Inventory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Database Import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Export Data matrix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FF0000"/>
                </a:solidFill>
                <a:latin typeface="Times New Roman" pitchFamily="18"/>
                <a:cs typeface="+mn-cs"/>
              </a:rPr>
              <a:t>Data import from IU6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 export to IU6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Outlook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E00E9B0-43C0-471C-A8F6-DA3B484A7957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42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4" name="Title 4"/>
          <p:cNvSpPr/>
          <p:nvPr/>
        </p:nvSpPr>
        <p:spPr>
          <a:xfrm>
            <a:off x="395288" y="115888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Data import from IU6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850" y="2125663"/>
            <a:ext cx="78486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rgbClr val="000000"/>
                </a:solidFill>
                <a:latin typeface="Times New Roman" pitchFamily="18"/>
              </a:rPr>
              <a:t>Import to Toolbox via IU6z files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rgbClr val="000000"/>
                </a:solidFill>
                <a:latin typeface="Times New Roman" pitchFamily="18"/>
              </a:rPr>
              <a:t>Import to Toolbox via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/>
              </a:rPr>
              <a:t>Webservices</a:t>
            </a:r>
            <a:endParaRPr lang="en-US" sz="2000" kern="0" dirty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188" y="3373438"/>
            <a:ext cx="66246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FF0000"/>
                </a:solidFill>
                <a:latin typeface="Times New Roman" pitchFamily="18"/>
              </a:rPr>
              <a:t>Functionalities postponed for v 4.1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6C8F893-E702-4BA4-8B4D-3F23B6FDF6FD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43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0338" y="1412875"/>
            <a:ext cx="897255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Definition of Database/Inventory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Database Import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Export Data matrix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 import from IU6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FF0000"/>
                </a:solidFill>
                <a:latin typeface="Times New Roman" pitchFamily="18"/>
                <a:cs typeface="+mn-cs"/>
              </a:rPr>
              <a:t>Data export to IU6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Outlook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CF5909-D2D1-4E5A-8856-EDE725298CF5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44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2133600"/>
            <a:ext cx="8496300" cy="13223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/>
              </a:rPr>
              <a:t>Export of predictions to IU6 via IU6z files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Export of predictions to IU6 via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0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Data export to IU6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A8A05CF-7B22-420A-8253-D3D40C2EE705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45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2133600"/>
            <a:ext cx="8496300" cy="13223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/>
              </a:rPr>
              <a:t>Export of predictions to IU6 via IU6z files – postponed for 4.1 version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Export of predictions to IU6 via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0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Data export to IU6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0711D3C-B1AC-4B77-A3A8-5F1AF0DACE82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46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2133600"/>
            <a:ext cx="8496300" cy="10144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/>
              </a:rPr>
              <a:t>Export of predictions to IU6 via IU6z files – postponed for 4.1 version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FF0000"/>
                </a:solidFill>
                <a:latin typeface="Times New Roman" pitchFamily="18"/>
                <a:cs typeface="+mn-cs"/>
              </a:rPr>
              <a:t>Export of predictions to IU6 via </a:t>
            </a:r>
            <a:r>
              <a:rPr lang="en-US" sz="2000" b="1" kern="0" dirty="0" err="1">
                <a:solidFill>
                  <a:srgbClr val="FF0000"/>
                </a:solidFill>
                <a:latin typeface="Times New Roman" pitchFamily="18"/>
                <a:cs typeface="+mn-cs"/>
              </a:rPr>
              <a:t>Webservices</a:t>
            </a:r>
            <a:endParaRPr lang="en-US" sz="2000" b="1" kern="0" dirty="0">
              <a:solidFill>
                <a:srgbClr val="FF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Data export to IU6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6CA8202-20E7-4570-9159-467C06B15AF5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47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41438"/>
            <a:ext cx="84963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Export of predictions to IU6 via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0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Data export to IU6</a:t>
            </a: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800" i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323850" y="1844675"/>
            <a:ext cx="734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the prediction is created, for the target chemical, it could be transferred to IU6 via Webservices</a:t>
            </a:r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23599" r="15999" b="17999"/>
          <a:stretch>
            <a:fillRect/>
          </a:stretch>
        </p:blipFill>
        <p:spPr bwMode="auto">
          <a:xfrm>
            <a:off x="395288" y="2997200"/>
            <a:ext cx="1704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3"/>
          <p:cNvSpPr txBox="1">
            <a:spLocks noChangeArrowheads="1"/>
          </p:cNvSpPr>
          <p:nvPr/>
        </p:nvSpPr>
        <p:spPr bwMode="auto">
          <a:xfrm>
            <a:off x="323850" y="2689225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Target: CAS 120-83-2</a:t>
            </a:r>
          </a:p>
        </p:txBody>
      </p:sp>
      <p:sp>
        <p:nvSpPr>
          <p:cNvPr id="51208" name="TextBox 5"/>
          <p:cNvSpPr txBox="1">
            <a:spLocks noChangeArrowheads="1"/>
          </p:cNvSpPr>
          <p:nvPr/>
        </p:nvSpPr>
        <p:spPr bwMode="auto">
          <a:xfrm>
            <a:off x="317500" y="4508500"/>
            <a:ext cx="2670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endpoint: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without S9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RA: Negative</a:t>
            </a:r>
          </a:p>
        </p:txBody>
      </p:sp>
      <p:pic>
        <p:nvPicPr>
          <p:cNvPr id="512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2268538"/>
            <a:ext cx="53594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5963" y="2268538"/>
            <a:ext cx="576262" cy="420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05263" y="2662238"/>
            <a:ext cx="431800" cy="420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64163" y="4298950"/>
            <a:ext cx="2520950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3" name="TextBox 12"/>
          <p:cNvSpPr txBox="1">
            <a:spLocks noChangeArrowheads="1"/>
          </p:cNvSpPr>
          <p:nvPr/>
        </p:nvSpPr>
        <p:spPr bwMode="auto">
          <a:xfrm>
            <a:off x="4932363" y="3538538"/>
            <a:ext cx="410368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procedure: Selection of prediction to export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46EFCBD-C378-4A32-A1C8-0135DE90F014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48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41438"/>
            <a:ext cx="84963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Export of predictions to IU6 via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0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Data export to IU6</a:t>
            </a: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800" i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52229" name="TextBox 2"/>
          <p:cNvSpPr txBox="1">
            <a:spLocks noChangeArrowheads="1"/>
          </p:cNvSpPr>
          <p:nvPr/>
        </p:nvSpPr>
        <p:spPr bwMode="auto">
          <a:xfrm>
            <a:off x="323850" y="1844675"/>
            <a:ext cx="734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the prediction is created, for the target chemical, it could be transferred to IU6 via Webservices</a:t>
            </a: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23599" r="15999" b="17999"/>
          <a:stretch>
            <a:fillRect/>
          </a:stretch>
        </p:blipFill>
        <p:spPr bwMode="auto">
          <a:xfrm>
            <a:off x="395288" y="2997200"/>
            <a:ext cx="1704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Box 3"/>
          <p:cNvSpPr txBox="1">
            <a:spLocks noChangeArrowheads="1"/>
          </p:cNvSpPr>
          <p:nvPr/>
        </p:nvSpPr>
        <p:spPr bwMode="auto">
          <a:xfrm>
            <a:off x="323850" y="2689225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Target: CAS 120-83-2</a:t>
            </a:r>
          </a:p>
        </p:txBody>
      </p:sp>
      <p:sp>
        <p:nvSpPr>
          <p:cNvPr id="52232" name="TextBox 5"/>
          <p:cNvSpPr txBox="1">
            <a:spLocks noChangeArrowheads="1"/>
          </p:cNvSpPr>
          <p:nvPr/>
        </p:nvSpPr>
        <p:spPr bwMode="auto">
          <a:xfrm>
            <a:off x="317500" y="4508500"/>
            <a:ext cx="2670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endpoint: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without S9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RA: Negative</a:t>
            </a:r>
          </a:p>
        </p:txBody>
      </p:sp>
      <p:pic>
        <p:nvPicPr>
          <p:cNvPr id="522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2268538"/>
            <a:ext cx="53594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5963" y="2268538"/>
            <a:ext cx="576262" cy="420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05263" y="2662238"/>
            <a:ext cx="431800" cy="420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85113" y="4303713"/>
            <a:ext cx="574675" cy="349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37" name="TextBox 7"/>
          <p:cNvSpPr txBox="1">
            <a:spLocks noChangeArrowheads="1"/>
          </p:cNvSpPr>
          <p:nvPr/>
        </p:nvSpPr>
        <p:spPr bwMode="auto">
          <a:xfrm>
            <a:off x="5364163" y="3309938"/>
            <a:ext cx="295116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Export: possibility to edit Toolbox report before transferring to IU6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2AF1318-ACE1-44BC-8145-F6B2A9A5A5B9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49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41438"/>
            <a:ext cx="84963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Export of predictions to IU6 via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0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Data export to IU6</a:t>
            </a: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800" i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323850" y="1844675"/>
            <a:ext cx="734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the prediction is created, for the target chemical, it could be transferred to IU6 via Webservices</a:t>
            </a:r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23599" r="15999" b="17999"/>
          <a:stretch>
            <a:fillRect/>
          </a:stretch>
        </p:blipFill>
        <p:spPr bwMode="auto">
          <a:xfrm>
            <a:off x="395288" y="2997200"/>
            <a:ext cx="1704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Box 3"/>
          <p:cNvSpPr txBox="1">
            <a:spLocks noChangeArrowheads="1"/>
          </p:cNvSpPr>
          <p:nvPr/>
        </p:nvSpPr>
        <p:spPr bwMode="auto">
          <a:xfrm>
            <a:off x="323850" y="2689225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Target: CAS 120-83-2</a:t>
            </a:r>
          </a:p>
        </p:txBody>
      </p:sp>
      <p:sp>
        <p:nvSpPr>
          <p:cNvPr id="53256" name="TextBox 5"/>
          <p:cNvSpPr txBox="1">
            <a:spLocks noChangeArrowheads="1"/>
          </p:cNvSpPr>
          <p:nvPr/>
        </p:nvSpPr>
        <p:spPr bwMode="auto">
          <a:xfrm>
            <a:off x="317500" y="4508500"/>
            <a:ext cx="2670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endpoint: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without S9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RA: Negative</a:t>
            </a:r>
          </a:p>
        </p:txBody>
      </p:sp>
      <p:pic>
        <p:nvPicPr>
          <p:cNvPr id="532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2268538"/>
            <a:ext cx="53594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5963" y="2268538"/>
            <a:ext cx="576262" cy="420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05263" y="2662238"/>
            <a:ext cx="431800" cy="420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85113" y="4303713"/>
            <a:ext cx="574675" cy="349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61" name="TextBox 7"/>
          <p:cNvSpPr txBox="1">
            <a:spLocks noChangeArrowheads="1"/>
          </p:cNvSpPr>
          <p:nvPr/>
        </p:nvSpPr>
        <p:spPr bwMode="auto">
          <a:xfrm>
            <a:off x="5364163" y="3309938"/>
            <a:ext cx="295116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Export: possibility to edit Toolbox report before transferring to IU6</a:t>
            </a:r>
          </a:p>
        </p:txBody>
      </p:sp>
      <p:sp>
        <p:nvSpPr>
          <p:cNvPr id="9" name="Right Arrow 8"/>
          <p:cNvSpPr/>
          <p:nvPr/>
        </p:nvSpPr>
        <p:spPr>
          <a:xfrm rot="10800000">
            <a:off x="7475538" y="4443413"/>
            <a:ext cx="358775" cy="28098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2962275"/>
            <a:ext cx="48768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525" y="3490913"/>
            <a:ext cx="1692275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0000"/>
                </a:solidFill>
                <a:latin typeface="+mn-lt"/>
                <a:cs typeface="Arial" charset="0"/>
              </a:rPr>
              <a:t>Manually editable fields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51500" y="4941888"/>
            <a:ext cx="1692275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0000"/>
                </a:solidFill>
                <a:latin typeface="+mn-lt"/>
                <a:cs typeface="Arial" charset="0"/>
              </a:rPr>
              <a:t>Manually editable fields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898E237-D32B-4462-884E-BB6BAF00AADE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5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0338" y="1412875"/>
            <a:ext cx="897255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Definition of Database/Inventory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FF0000"/>
                </a:solidFill>
                <a:latin typeface="Times New Roman" pitchFamily="18"/>
                <a:cs typeface="+mn-cs"/>
              </a:rPr>
              <a:t>Database Import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Export Data matrix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 import from IU6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 export to IU6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Outlook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" r="68091" b="23004"/>
          <a:stretch>
            <a:fillRect/>
          </a:stretch>
        </p:blipFill>
        <p:spPr bwMode="auto">
          <a:xfrm>
            <a:off x="3227388" y="2268538"/>
            <a:ext cx="5713412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1D1294A-CB79-4D3C-BAD3-15EE404D4390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50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41438"/>
            <a:ext cx="84963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Export of predictions to IU6 via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0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Data export to IU6</a:t>
            </a: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800" i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54278" name="TextBox 2"/>
          <p:cNvSpPr txBox="1">
            <a:spLocks noChangeArrowheads="1"/>
          </p:cNvSpPr>
          <p:nvPr/>
        </p:nvSpPr>
        <p:spPr bwMode="auto">
          <a:xfrm>
            <a:off x="323850" y="1844675"/>
            <a:ext cx="734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the prediction is created, for the target chemical, it could be transferred to IU6 via Webservices</a:t>
            </a:r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23599" r="15999" b="17999"/>
          <a:stretch>
            <a:fillRect/>
          </a:stretch>
        </p:blipFill>
        <p:spPr bwMode="auto">
          <a:xfrm>
            <a:off x="395288" y="2997200"/>
            <a:ext cx="1704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Box 3"/>
          <p:cNvSpPr txBox="1">
            <a:spLocks noChangeArrowheads="1"/>
          </p:cNvSpPr>
          <p:nvPr/>
        </p:nvSpPr>
        <p:spPr bwMode="auto">
          <a:xfrm>
            <a:off x="323850" y="2689225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Target: CAS 120-83-2</a:t>
            </a:r>
          </a:p>
        </p:txBody>
      </p:sp>
      <p:sp>
        <p:nvSpPr>
          <p:cNvPr id="54281" name="TextBox 5"/>
          <p:cNvSpPr txBox="1">
            <a:spLocks noChangeArrowheads="1"/>
          </p:cNvSpPr>
          <p:nvPr/>
        </p:nvSpPr>
        <p:spPr bwMode="auto">
          <a:xfrm>
            <a:off x="317500" y="4508500"/>
            <a:ext cx="2670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endpoint: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without S9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RA: Negative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1500" y="2281238"/>
            <a:ext cx="576263" cy="41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97300" y="2689225"/>
            <a:ext cx="431800" cy="41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22875" y="4927600"/>
            <a:ext cx="3165475" cy="17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85" name="TextBox 7"/>
          <p:cNvSpPr txBox="1">
            <a:spLocks noChangeArrowheads="1"/>
          </p:cNvSpPr>
          <p:nvPr/>
        </p:nvSpPr>
        <p:spPr bwMode="auto">
          <a:xfrm>
            <a:off x="5178425" y="3563938"/>
            <a:ext cx="32099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procedure: assigning prediction to the corresponding OECD template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00650" y="5516563"/>
            <a:ext cx="3165475" cy="176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412" r="67696" b="13831"/>
          <a:stretch>
            <a:fillRect/>
          </a:stretch>
        </p:blipFill>
        <p:spPr bwMode="auto">
          <a:xfrm>
            <a:off x="3259138" y="2281238"/>
            <a:ext cx="5335587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56381F4-CB39-4332-9969-2372E91FDBBE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51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41438"/>
            <a:ext cx="84963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Export of predictions to IU6 via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0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Data export to IU6</a:t>
            </a: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800" i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55302" name="TextBox 2"/>
          <p:cNvSpPr txBox="1">
            <a:spLocks noChangeArrowheads="1"/>
          </p:cNvSpPr>
          <p:nvPr/>
        </p:nvSpPr>
        <p:spPr bwMode="auto">
          <a:xfrm>
            <a:off x="323850" y="1844675"/>
            <a:ext cx="734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the prediction is created, for the target chemical, it could be transferred to IU6 via Webservices</a:t>
            </a:r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23599" r="15999" b="17999"/>
          <a:stretch>
            <a:fillRect/>
          </a:stretch>
        </p:blipFill>
        <p:spPr bwMode="auto">
          <a:xfrm>
            <a:off x="395288" y="2997200"/>
            <a:ext cx="1704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TextBox 3"/>
          <p:cNvSpPr txBox="1">
            <a:spLocks noChangeArrowheads="1"/>
          </p:cNvSpPr>
          <p:nvPr/>
        </p:nvSpPr>
        <p:spPr bwMode="auto">
          <a:xfrm>
            <a:off x="323850" y="2689225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Target: CAS 120-83-2</a:t>
            </a:r>
          </a:p>
        </p:txBody>
      </p:sp>
      <p:sp>
        <p:nvSpPr>
          <p:cNvPr id="55305" name="TextBox 5"/>
          <p:cNvSpPr txBox="1">
            <a:spLocks noChangeArrowheads="1"/>
          </p:cNvSpPr>
          <p:nvPr/>
        </p:nvSpPr>
        <p:spPr bwMode="auto">
          <a:xfrm>
            <a:off x="317500" y="4508500"/>
            <a:ext cx="2670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endpoint: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without S9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RA: Negative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5473700" y="2332038"/>
            <a:ext cx="576263" cy="420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9200" y="2708275"/>
            <a:ext cx="431800" cy="41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8" name="TextBox 7"/>
          <p:cNvSpPr txBox="1">
            <a:spLocks noChangeArrowheads="1"/>
          </p:cNvSpPr>
          <p:nvPr/>
        </p:nvSpPr>
        <p:spPr bwMode="auto">
          <a:xfrm>
            <a:off x="4783138" y="3319463"/>
            <a:ext cx="36099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procedure: connecting to IU6 server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56188" y="4514850"/>
            <a:ext cx="2971800" cy="498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94" b="13713"/>
          <a:stretch>
            <a:fillRect/>
          </a:stretch>
        </p:blipFill>
        <p:spPr bwMode="auto">
          <a:xfrm>
            <a:off x="2955925" y="2209800"/>
            <a:ext cx="5646738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0384BB6-7302-4F2E-9BDD-F01E6E9B66D1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52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41438"/>
            <a:ext cx="84963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Export of predictions to IU6 via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0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Data export to IU6</a:t>
            </a: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800" i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56326" name="TextBox 2"/>
          <p:cNvSpPr txBox="1">
            <a:spLocks noChangeArrowheads="1"/>
          </p:cNvSpPr>
          <p:nvPr/>
        </p:nvSpPr>
        <p:spPr bwMode="auto">
          <a:xfrm>
            <a:off x="323850" y="1844675"/>
            <a:ext cx="734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the prediction is created, for the target chemical, it could be transferred to IU6 via Webservices</a:t>
            </a:r>
          </a:p>
        </p:txBody>
      </p:sp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23599" r="15999" b="17999"/>
          <a:stretch>
            <a:fillRect/>
          </a:stretch>
        </p:blipFill>
        <p:spPr bwMode="auto">
          <a:xfrm>
            <a:off x="395288" y="2997200"/>
            <a:ext cx="1704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Box 3"/>
          <p:cNvSpPr txBox="1">
            <a:spLocks noChangeArrowheads="1"/>
          </p:cNvSpPr>
          <p:nvPr/>
        </p:nvSpPr>
        <p:spPr bwMode="auto">
          <a:xfrm>
            <a:off x="323850" y="2689225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Target: CAS 120-83-2</a:t>
            </a:r>
          </a:p>
        </p:txBody>
      </p:sp>
      <p:sp>
        <p:nvSpPr>
          <p:cNvPr id="56329" name="TextBox 5"/>
          <p:cNvSpPr txBox="1">
            <a:spLocks noChangeArrowheads="1"/>
          </p:cNvSpPr>
          <p:nvPr/>
        </p:nvSpPr>
        <p:spPr bwMode="auto">
          <a:xfrm>
            <a:off x="317500" y="4508500"/>
            <a:ext cx="2670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endpoint: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without S9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RA: Negative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1763" y="2297113"/>
            <a:ext cx="576262" cy="420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92500" y="2689225"/>
            <a:ext cx="431800" cy="41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332" name="TextBox 7"/>
          <p:cNvSpPr txBox="1">
            <a:spLocks noChangeArrowheads="1"/>
          </p:cNvSpPr>
          <p:nvPr/>
        </p:nvSpPr>
        <p:spPr bwMode="auto">
          <a:xfrm>
            <a:off x="4783138" y="3473450"/>
            <a:ext cx="36099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procedure: specifying the media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07175" y="4265613"/>
            <a:ext cx="1349375" cy="315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94" b="13713"/>
          <a:stretch>
            <a:fillRect/>
          </a:stretch>
        </p:blipFill>
        <p:spPr bwMode="auto">
          <a:xfrm>
            <a:off x="2955925" y="2209800"/>
            <a:ext cx="5646738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1C91F76-77C2-452F-8F1D-E10B0A040C7D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53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41438"/>
            <a:ext cx="84963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Export of predictions to IU6 via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0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Data export to IU6</a:t>
            </a: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800" i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57350" name="TextBox 2"/>
          <p:cNvSpPr txBox="1">
            <a:spLocks noChangeArrowheads="1"/>
          </p:cNvSpPr>
          <p:nvPr/>
        </p:nvSpPr>
        <p:spPr bwMode="auto">
          <a:xfrm>
            <a:off x="323850" y="1844675"/>
            <a:ext cx="734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the prediction is created, for the target chemical, it could be transferred to IU6 via Webservices</a:t>
            </a:r>
          </a:p>
        </p:txBody>
      </p:sp>
      <p:pic>
        <p:nvPicPr>
          <p:cNvPr id="573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23599" r="15999" b="17999"/>
          <a:stretch>
            <a:fillRect/>
          </a:stretch>
        </p:blipFill>
        <p:spPr bwMode="auto">
          <a:xfrm>
            <a:off x="395288" y="2997200"/>
            <a:ext cx="1704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Box 3"/>
          <p:cNvSpPr txBox="1">
            <a:spLocks noChangeArrowheads="1"/>
          </p:cNvSpPr>
          <p:nvPr/>
        </p:nvSpPr>
        <p:spPr bwMode="auto">
          <a:xfrm>
            <a:off x="323850" y="2689225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Target: CAS 120-83-2</a:t>
            </a:r>
          </a:p>
        </p:txBody>
      </p:sp>
      <p:sp>
        <p:nvSpPr>
          <p:cNvPr id="57353" name="TextBox 5"/>
          <p:cNvSpPr txBox="1">
            <a:spLocks noChangeArrowheads="1"/>
          </p:cNvSpPr>
          <p:nvPr/>
        </p:nvSpPr>
        <p:spPr bwMode="auto">
          <a:xfrm>
            <a:off x="317500" y="4508500"/>
            <a:ext cx="2670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endpoint: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without S9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RA: Negative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5203825" y="2332038"/>
            <a:ext cx="576263" cy="420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2673350"/>
            <a:ext cx="431800" cy="420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56" name="TextBox 7"/>
          <p:cNvSpPr txBox="1">
            <a:spLocks noChangeArrowheads="1"/>
          </p:cNvSpPr>
          <p:nvPr/>
        </p:nvSpPr>
        <p:spPr bwMode="auto">
          <a:xfrm>
            <a:off x="3811588" y="3502025"/>
            <a:ext cx="51403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procedure: selecting substance to export the prediction</a:t>
            </a:r>
          </a:p>
        </p:txBody>
      </p:sp>
      <p:pic>
        <p:nvPicPr>
          <p:cNvPr id="5735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3810000"/>
            <a:ext cx="319722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859338" y="4062413"/>
            <a:ext cx="2376487" cy="315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51725" y="5984875"/>
            <a:ext cx="528638" cy="242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2047875"/>
            <a:ext cx="6418262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5A3B748-3D6A-44B9-BB28-7BACF2578575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54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41438"/>
            <a:ext cx="84963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View of transferred RA prediction in IU6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Data export to IU6</a:t>
            </a: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800" i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23599" r="15999" b="17999"/>
          <a:stretch>
            <a:fillRect/>
          </a:stretch>
        </p:blipFill>
        <p:spPr bwMode="auto">
          <a:xfrm>
            <a:off x="442913" y="2335213"/>
            <a:ext cx="1704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3"/>
          <p:cNvSpPr txBox="1">
            <a:spLocks noChangeArrowheads="1"/>
          </p:cNvSpPr>
          <p:nvPr/>
        </p:nvSpPr>
        <p:spPr bwMode="auto">
          <a:xfrm>
            <a:off x="333375" y="1916113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Target: CAS 120-83-2</a:t>
            </a:r>
          </a:p>
        </p:txBody>
      </p:sp>
      <p:sp>
        <p:nvSpPr>
          <p:cNvPr id="58376" name="TextBox 5"/>
          <p:cNvSpPr txBox="1">
            <a:spLocks noChangeArrowheads="1"/>
          </p:cNvSpPr>
          <p:nvPr/>
        </p:nvSpPr>
        <p:spPr bwMode="auto">
          <a:xfrm>
            <a:off x="442913" y="3962400"/>
            <a:ext cx="2670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endpoint: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without S9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RA: Negative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1775" y="4149725"/>
            <a:ext cx="1944688" cy="531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8" name="TextBox 7"/>
          <p:cNvSpPr txBox="1">
            <a:spLocks noChangeArrowheads="1"/>
          </p:cNvSpPr>
          <p:nvPr/>
        </p:nvSpPr>
        <p:spPr bwMode="auto">
          <a:xfrm>
            <a:off x="333375" y="5084763"/>
            <a:ext cx="2179638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and prediction report are automatically assigned to the substance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21225" y="3284538"/>
            <a:ext cx="4422775" cy="677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80" name="TextBox 2"/>
          <p:cNvSpPr txBox="1">
            <a:spLocks noChangeArrowheads="1"/>
          </p:cNvSpPr>
          <p:nvPr/>
        </p:nvSpPr>
        <p:spPr bwMode="auto">
          <a:xfrm>
            <a:off x="2660650" y="3725863"/>
            <a:ext cx="205581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 study record</a:t>
            </a:r>
          </a:p>
        </p:txBody>
      </p:sp>
      <p:sp>
        <p:nvSpPr>
          <p:cNvPr id="58381" name="TextBox 17"/>
          <p:cNvSpPr txBox="1">
            <a:spLocks noChangeArrowheads="1"/>
          </p:cNvSpPr>
          <p:nvPr/>
        </p:nvSpPr>
        <p:spPr bwMode="auto">
          <a:xfrm>
            <a:off x="5003800" y="2895600"/>
            <a:ext cx="14605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value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2173288"/>
            <a:ext cx="6459537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CB1389B-6E5C-4F07-A20A-A68DA5547F29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55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3850" y="1341438"/>
            <a:ext cx="84963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View of transferred RA prediction in IU6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Data export to IU6</a:t>
            </a: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Webservices</a:t>
            </a:r>
            <a:endParaRPr lang="en-US" sz="2800" i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23599" r="15999" b="17999"/>
          <a:stretch>
            <a:fillRect/>
          </a:stretch>
        </p:blipFill>
        <p:spPr bwMode="auto">
          <a:xfrm>
            <a:off x="442913" y="2335213"/>
            <a:ext cx="1704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Box 3"/>
          <p:cNvSpPr txBox="1">
            <a:spLocks noChangeArrowheads="1"/>
          </p:cNvSpPr>
          <p:nvPr/>
        </p:nvSpPr>
        <p:spPr bwMode="auto">
          <a:xfrm>
            <a:off x="333375" y="1916113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Target: CAS 120-83-2</a:t>
            </a:r>
          </a:p>
        </p:txBody>
      </p:sp>
      <p:sp>
        <p:nvSpPr>
          <p:cNvPr id="59400" name="TextBox 5"/>
          <p:cNvSpPr txBox="1">
            <a:spLocks noChangeArrowheads="1"/>
          </p:cNvSpPr>
          <p:nvPr/>
        </p:nvSpPr>
        <p:spPr bwMode="auto">
          <a:xfrm>
            <a:off x="442913" y="3962400"/>
            <a:ext cx="2670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endpoint: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without S9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RA: Negative</a:t>
            </a:r>
          </a:p>
        </p:txBody>
      </p:sp>
      <p:sp>
        <p:nvSpPr>
          <p:cNvPr id="59401" name="TextBox 7"/>
          <p:cNvSpPr txBox="1">
            <a:spLocks noChangeArrowheads="1"/>
          </p:cNvSpPr>
          <p:nvPr/>
        </p:nvSpPr>
        <p:spPr bwMode="auto">
          <a:xfrm>
            <a:off x="333375" y="5084763"/>
            <a:ext cx="2179638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and prediction report are automatically assigned to the substance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13275" y="4378325"/>
            <a:ext cx="4422775" cy="306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403" name="TextBox 17"/>
          <p:cNvSpPr txBox="1">
            <a:spLocks noChangeArrowheads="1"/>
          </p:cNvSpPr>
          <p:nvPr/>
        </p:nvSpPr>
        <p:spPr bwMode="auto">
          <a:xfrm>
            <a:off x="4586288" y="4008438"/>
            <a:ext cx="250666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Toolbox reports are attached</a:t>
            </a: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076325"/>
            <a:ext cx="342423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003800" y="3332163"/>
            <a:ext cx="608013" cy="11985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13275" y="4530725"/>
            <a:ext cx="4422775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6" b="12473"/>
          <a:stretch>
            <a:fillRect/>
          </a:stretch>
        </p:blipFill>
        <p:spPr bwMode="auto">
          <a:xfrm>
            <a:off x="4110038" y="3211513"/>
            <a:ext cx="496887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16688" y="865188"/>
            <a:ext cx="205581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 report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73638" y="3446463"/>
            <a:ext cx="194786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matrix report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24" grpId="0" animBg="1"/>
      <p:bldP spid="24" grpId="1" animBg="1"/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403350" y="142875"/>
            <a:ext cx="63373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Summary </a:t>
            </a:r>
            <a:endParaRPr lang="en-US" sz="28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950" y="1208088"/>
            <a:ext cx="8674100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Database Import: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kern="0" dirty="0">
              <a:solidFill>
                <a:srgbClr val="000000"/>
              </a:solidFill>
              <a:latin typeface="Times New Roman" pitchFamily="18"/>
              <a:cs typeface="Arial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Vertical import - consistent endpoint data (no supporting information)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Horizontal  import – endpoint data supported with additional information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solidFill>
                <a:srgbClr val="000000"/>
              </a:solidFill>
              <a:latin typeface="Times New Roman" pitchFamily="18"/>
              <a:cs typeface="Arial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 Export data matrix: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kern="0" dirty="0">
              <a:solidFill>
                <a:srgbClr val="000000"/>
              </a:solidFill>
              <a:latin typeface="Times New Roman" pitchFamily="18"/>
              <a:cs typeface="Arial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Vertical layout – data are exported in vertical order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Horizontal layout – data are exported in horizontal order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kern="0" dirty="0">
              <a:solidFill>
                <a:srgbClr val="000000"/>
              </a:solidFill>
              <a:latin typeface="Times New Roman" pitchFamily="18"/>
              <a:cs typeface="Arial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Import data from IU6 to Toolbox: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kern="0" dirty="0">
              <a:solidFill>
                <a:srgbClr val="000000"/>
              </a:solidFill>
              <a:latin typeface="Times New Roman" pitchFamily="18"/>
              <a:cs typeface="Arial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Import via IU6z file and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/>
                <a:cs typeface="Arial" charset="0"/>
              </a:rPr>
              <a:t>Webservices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 – postponed for v4.1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kern="0" dirty="0">
              <a:solidFill>
                <a:srgbClr val="000000"/>
              </a:solidFill>
              <a:latin typeface="Times New Roman" pitchFamily="18"/>
              <a:cs typeface="Arial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Export data from Toolbox to IU6: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solidFill>
                <a:srgbClr val="000000"/>
              </a:solidFill>
              <a:latin typeface="Times New Roman" pitchFamily="18"/>
              <a:cs typeface="Arial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Import via IU6z file – postponed for v4.1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Export of prediction to IU6 via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/>
                <a:cs typeface="Arial" charset="0"/>
              </a:rPr>
              <a:t>Webservices</a:t>
            </a:r>
            <a:endParaRPr lang="en-US" kern="0" dirty="0">
              <a:solidFill>
                <a:srgbClr val="000000"/>
              </a:solidFill>
              <a:latin typeface="Times New Roman" pitchFamily="18"/>
              <a:cs typeface="Arial" charset="0"/>
            </a:endParaRPr>
          </a:p>
        </p:txBody>
      </p:sp>
      <p:sp>
        <p:nvSpPr>
          <p:cNvPr id="9" name="Slide Number Placeholder 3"/>
          <p:cNvSpPr txBox="1"/>
          <p:nvPr/>
        </p:nvSpPr>
        <p:spPr>
          <a:xfrm>
            <a:off x="6588125" y="60483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2E1DB4B-06F9-4044-BC63-8D4739BDFE5C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56</a:t>
            </a:fld>
            <a:endParaRPr lang="bg-BG" altLang="bg-BG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2DE3F5A-4A50-4B28-AB98-26E6489077E2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6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71450" y="1412875"/>
            <a:ext cx="897255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895353" lvl="1" indent="-89535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Goal:</a:t>
            </a: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to import chemicals with experimental data into Toolbox.</a:t>
            </a:r>
          </a:p>
        </p:txBody>
      </p:sp>
      <p:sp>
        <p:nvSpPr>
          <p:cNvPr id="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Import databases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9" r="77261" b="7916"/>
          <a:stretch>
            <a:fillRect/>
          </a:stretch>
        </p:blipFill>
        <p:spPr bwMode="auto">
          <a:xfrm>
            <a:off x="231775" y="2843213"/>
            <a:ext cx="2219325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A49C79-8EE5-4124-8B36-8F7703E24236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7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71450" y="1412875"/>
            <a:ext cx="897255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895353" lvl="1" indent="-89535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Goal:</a:t>
            </a: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to import chemicals with experimental data into Toolbox.</a:t>
            </a:r>
          </a:p>
        </p:txBody>
      </p:sp>
      <p:sp>
        <p:nvSpPr>
          <p:cNvPr id="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Import databases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88" y="2349500"/>
            <a:ext cx="8964612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895353" lvl="1" indent="-89535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Outcome: </a:t>
            </a: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building  custom databases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9" r="77261" b="7916"/>
          <a:stretch>
            <a:fillRect/>
          </a:stretch>
        </p:blipFill>
        <p:spPr bwMode="auto">
          <a:xfrm>
            <a:off x="231775" y="2843213"/>
            <a:ext cx="2219325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ED4F82E-5918-46B3-9FEA-7CCFFD1DBDD3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8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71450" y="1412875"/>
            <a:ext cx="897255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895353" lvl="1" indent="-89535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Goal:</a:t>
            </a: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to import chemicals with experimental data into Toolbox.</a:t>
            </a:r>
          </a:p>
        </p:txBody>
      </p:sp>
      <p:sp>
        <p:nvSpPr>
          <p:cNvPr id="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Import databases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88" y="2349500"/>
            <a:ext cx="8964612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895353" lvl="1" indent="-89535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Outcome: </a:t>
            </a: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building  custom databases </a:t>
            </a:r>
          </a:p>
        </p:txBody>
      </p:sp>
      <p:cxnSp>
        <p:nvCxnSpPr>
          <p:cNvPr id="6152" name="Straight Arrow Connector 7"/>
          <p:cNvCxnSpPr>
            <a:cxnSpLocks noChangeShapeType="1"/>
          </p:cNvCxnSpPr>
          <p:nvPr/>
        </p:nvCxnSpPr>
        <p:spPr bwMode="auto">
          <a:xfrm>
            <a:off x="2124075" y="3284538"/>
            <a:ext cx="511175" cy="0"/>
          </a:xfrm>
          <a:prstGeom prst="straightConnector1">
            <a:avLst/>
          </a:prstGeom>
          <a:noFill/>
          <a:ln w="19046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3228975"/>
            <a:ext cx="45132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0213" y="5416550"/>
            <a:ext cx="1079500" cy="144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74938" y="6416675"/>
            <a:ext cx="431800" cy="144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55963"/>
            <a:ext cx="3236912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74813" y="3184525"/>
            <a:ext cx="431800" cy="142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5795963" y="3244850"/>
            <a:ext cx="3236912" cy="3171825"/>
          </a:xfrm>
          <a:prstGeom prst="wedgeRectCallout">
            <a:avLst>
              <a:gd name="adj1" fmla="val -134872"/>
              <a:gd name="adj2" fmla="val 52117"/>
            </a:avLst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22588" y="2798763"/>
            <a:ext cx="36734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documentation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CD58101-9939-4CBB-B201-49BE44A742A7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9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531813" y="2349500"/>
            <a:ext cx="8001000" cy="1446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Vertical</a:t>
            </a: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Horizontal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03350" y="142875"/>
            <a:ext cx="63373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lstStyle/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</a:rPr>
              <a:t>Import databases</a:t>
            </a:r>
            <a:endParaRPr lang="en-US" sz="2800" b="1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895353" lvl="1" indent="-89535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of import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29365</TotalTime>
  <Words>1762</Words>
  <Application>Microsoft Office PowerPoint</Application>
  <PresentationFormat>On-screen Show (4:3)</PresentationFormat>
  <Paragraphs>547</Paragraphs>
  <Slides>56</Slides>
  <Notes>54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Times New Roman</vt:lpstr>
      <vt:lpstr>Calibri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Galya</dc:creator>
  <cp:lastModifiedBy>Stanislav Temelkov</cp:lastModifiedBy>
  <cp:revision>703</cp:revision>
  <dcterms:created xsi:type="dcterms:W3CDTF">2009-07-06T13:45:42Z</dcterms:created>
  <dcterms:modified xsi:type="dcterms:W3CDTF">2017-04-18T11:12:40Z</dcterms:modified>
</cp:coreProperties>
</file>