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4"/>
  </p:notesMasterIdLst>
  <p:handoutMasterIdLst>
    <p:handoutMasterId r:id="rId65"/>
  </p:handoutMasterIdLst>
  <p:sldIdLst>
    <p:sldId id="276" r:id="rId2"/>
    <p:sldId id="608" r:id="rId3"/>
    <p:sldId id="615" r:id="rId4"/>
    <p:sldId id="611" r:id="rId5"/>
    <p:sldId id="610" r:id="rId6"/>
    <p:sldId id="616" r:id="rId7"/>
    <p:sldId id="609" r:id="rId8"/>
    <p:sldId id="618" r:id="rId9"/>
    <p:sldId id="613" r:id="rId10"/>
    <p:sldId id="619" r:id="rId11"/>
    <p:sldId id="614" r:id="rId12"/>
    <p:sldId id="620" r:id="rId13"/>
    <p:sldId id="651" r:id="rId14"/>
    <p:sldId id="624" r:id="rId15"/>
    <p:sldId id="623" r:id="rId16"/>
    <p:sldId id="652" r:id="rId17"/>
    <p:sldId id="627" r:id="rId18"/>
    <p:sldId id="628" r:id="rId19"/>
    <p:sldId id="629" r:id="rId20"/>
    <p:sldId id="626" r:id="rId21"/>
    <p:sldId id="667" r:id="rId22"/>
    <p:sldId id="653" r:id="rId23"/>
    <p:sldId id="654" r:id="rId24"/>
    <p:sldId id="655" r:id="rId25"/>
    <p:sldId id="656" r:id="rId26"/>
    <p:sldId id="657" r:id="rId27"/>
    <p:sldId id="658" r:id="rId28"/>
    <p:sldId id="659" r:id="rId29"/>
    <p:sldId id="660" r:id="rId30"/>
    <p:sldId id="661" r:id="rId31"/>
    <p:sldId id="662" r:id="rId32"/>
    <p:sldId id="663" r:id="rId33"/>
    <p:sldId id="664" r:id="rId34"/>
    <p:sldId id="665" r:id="rId35"/>
    <p:sldId id="621" r:id="rId36"/>
    <p:sldId id="612" r:id="rId37"/>
    <p:sldId id="622" r:id="rId38"/>
    <p:sldId id="631" r:id="rId39"/>
    <p:sldId id="632" r:id="rId40"/>
    <p:sldId id="633" r:id="rId41"/>
    <p:sldId id="634" r:id="rId42"/>
    <p:sldId id="635" r:id="rId43"/>
    <p:sldId id="668" r:id="rId44"/>
    <p:sldId id="636" r:id="rId45"/>
    <p:sldId id="638" r:id="rId46"/>
    <p:sldId id="637" r:id="rId47"/>
    <p:sldId id="639" r:id="rId48"/>
    <p:sldId id="669" r:id="rId49"/>
    <p:sldId id="640" r:id="rId50"/>
    <p:sldId id="641" r:id="rId51"/>
    <p:sldId id="647" r:id="rId52"/>
    <p:sldId id="642" r:id="rId53"/>
    <p:sldId id="644" r:id="rId54"/>
    <p:sldId id="670" r:id="rId55"/>
    <p:sldId id="643" r:id="rId56"/>
    <p:sldId id="645" r:id="rId57"/>
    <p:sldId id="649" r:id="rId58"/>
    <p:sldId id="646" r:id="rId59"/>
    <p:sldId id="650" r:id="rId60"/>
    <p:sldId id="674" r:id="rId61"/>
    <p:sldId id="671" r:id="rId62"/>
    <p:sldId id="673" r:id="rId63"/>
  </p:sldIdLst>
  <p:sldSz cx="9144000" cy="6858000" type="screen4x3"/>
  <p:notesSz cx="6797675" cy="987266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400"/>
    <a:srgbClr val="0000FF"/>
    <a:srgbClr val="0033CC"/>
    <a:srgbClr val="33CC33"/>
    <a:srgbClr val="99FF33"/>
    <a:srgbClr val="CCFF99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457" autoAdjust="0"/>
  </p:normalViewPr>
  <p:slideViewPr>
    <p:cSldViewPr>
      <p:cViewPr varScale="1">
        <p:scale>
          <a:sx n="86" d="100"/>
          <a:sy n="86" d="100"/>
        </p:scale>
        <p:origin x="-5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E612E9-17F4-4D7F-B983-8132BA8E35BD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9DB785-B1A4-4CA4-814E-40B997A45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19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858700-245E-4437-A4B6-BE195B2ABE71}" type="datetimeFigureOut">
              <a:rPr lang="bg-BG"/>
              <a:pPr>
                <a:defRPr/>
              </a:pPr>
              <a:t>21.3.2017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36D7F4-211E-4081-A995-6E9BAE98524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50461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6981AB-B0A1-46DC-8A7F-8DADCE564B42}" type="slidenum">
              <a:rPr lang="bg-BG" altLang="en-US" smtClean="0"/>
              <a:pPr/>
              <a:t>1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40571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12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12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13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167976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14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20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21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21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0692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23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24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25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26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2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2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27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28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29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30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31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32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33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34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35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35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36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167976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3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3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37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1679763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38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39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40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41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42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43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43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44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45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46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6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6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47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48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49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50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51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52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53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54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55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56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7A73447-B745-44DD-A825-8ECBCD47840D}" type="slidenum">
              <a:rPr lang="bg-BG" altLang="en-US" smtClean="0"/>
              <a:pPr/>
              <a:t>7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57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58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59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60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61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62</a:t>
            </a:fld>
            <a:endParaRPr lang="bg-B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8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8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2400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10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10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11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0692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6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6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7020272" y="6345768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bg-BG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F3C2DAB3-51BA-41EB-BF8B-563D61B3D93C}" type="slidenum">
              <a:rPr lang="bg-BG" altLang="en-US" smtClean="0"/>
              <a:pPr algn="r"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2826231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188B-62A6-4105-B5B2-37F15FB8C29D}" type="datetime1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6B49-0311-4B10-8E14-BFD8586E704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634171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5938-D9B0-44C8-8582-78D7694B2DE7}" type="datetime1">
              <a:rPr lang="bg-BG" smtClean="0"/>
              <a:t>21.3.2017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56D1-1367-4B05-BBDE-B0E2D856C30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849282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2E64-DCE3-45A8-BB36-368F482F76D4}" type="datetime1">
              <a:rPr lang="bg-BG" smtClean="0"/>
              <a:t>21.3.2017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574B-8D42-4115-BEC4-EA08F4CE434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58534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7FF7-567D-45A4-9656-1A94131573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856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9669-16C4-472F-8390-8B1F11116C39}" type="datetime1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DAB3-51BA-41EB-BF8B-563D61B3D93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505092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ACB90-F15E-431D-A05D-6F3F7DAEA1C4}" type="datetime1">
              <a:rPr lang="bg-BG" smtClean="0"/>
              <a:t>21.3.2017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21870-630C-4529-AAF1-46D1BE24928F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42842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5491-CD5A-43A8-9172-9BE1FF8647BE}" type="datetime1">
              <a:rPr lang="bg-BG" smtClean="0"/>
              <a:t>21.3.2017 г.</a:t>
            </a:fld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7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5C61-4A27-4F8C-A67C-05FB5853207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4721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009E-22F5-4EB4-A4C9-ED4396617B1E}" type="datetime1">
              <a:rPr lang="bg-BG" smtClean="0"/>
              <a:t>21.3.2017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1631-A795-4428-B32A-EEB796D8AE3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30727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75AD-6EC7-490D-8AD8-3A1BD4F1C967}" type="datetime1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1358-121B-41DE-9EC8-762D77FD6DB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206347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F6DB-F1DE-4475-A5DE-625D42D787FB}" type="datetime1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D47A-5408-4EA8-AEFE-64FCD7FD94D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826470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3" y="3324227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6836-88FD-40FF-954A-1DE3A79A3BDC}" type="datetime1">
              <a:rPr lang="bg-BG" smtClean="0"/>
              <a:t>21.3.2017 г.</a:t>
            </a:fld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B4CD-B5A9-4F02-BC37-03602A15F7B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061279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2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C911-E0C6-45E9-9390-7B3BBD183B7A}" type="datetime1">
              <a:rPr lang="bg-BG" smtClean="0"/>
              <a:t>21.3.2017 г.</a:t>
            </a:fld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5E25-5DC2-4225-80E5-FE6F4838461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0197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2" y="6356351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902E6-61F6-4140-992A-3FDE6247FAD6}" type="datetime1">
              <a:rPr lang="bg-BG" smtClean="0"/>
              <a:t>21.3.2017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1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1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E21870-630C-4529-AAF1-46D1BE24928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4" name="Picture 9" descr="bg1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2" r:id="rId2"/>
    <p:sldLayoutId id="2147484353" r:id="rId3"/>
    <p:sldLayoutId id="2147484358" r:id="rId4"/>
    <p:sldLayoutId id="2147484354" r:id="rId5"/>
    <p:sldLayoutId id="2147484359" r:id="rId6"/>
    <p:sldLayoutId id="2147484360" r:id="rId7"/>
    <p:sldLayoutId id="2147484361" r:id="rId8"/>
    <p:sldLayoutId id="2147484362" r:id="rId9"/>
    <p:sldLayoutId id="2147484355" r:id="rId10"/>
    <p:sldLayoutId id="2147484363" r:id="rId11"/>
    <p:sldLayoutId id="2147484356" r:id="rId12"/>
    <p:sldLayoutId id="2147484364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903" y="2420888"/>
            <a:ext cx="87863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bg-BG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and Standardized workflows for predicting Acute aquatic toxicity and Skin sensitization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4929188"/>
            <a:ext cx="860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Laboratory of Mathematical Chemistry,</a:t>
            </a:r>
          </a:p>
          <a:p>
            <a:pPr algn="ctr" eaLnBrk="1" hangingPunct="1"/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Bourgas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University “Prof. </a:t>
            </a:r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Assen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Zlatarov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Bulgaria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10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465039"/>
            <a:ext cx="5073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controlled by the “Workflow controller”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62" y="2060848"/>
            <a:ext cx="5095755" cy="218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4534088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is navigated by two main buttons: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Continue/Pause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to continue or pause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and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which cancel (deactivate)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 actions that are done during the execution of the workflow are tracked down and could be seen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“Show activity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620688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0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12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59" y="950984"/>
            <a:ext cx="4821532" cy="57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9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390102" y="1249590"/>
            <a:ext cx="807033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Profilers used </a:t>
            </a:r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for primary categorization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EPA New Chemical Categories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Acute aquatic toxicity classification by </a:t>
            </a:r>
            <a:r>
              <a:rPr lang="en-US" altLang="en-US" sz="1600" dirty="0" err="1">
                <a:latin typeface="Times New Roman" pitchFamily="18" charset="0"/>
                <a:cs typeface="Times New Roman" pitchFamily="18" charset="0"/>
              </a:rPr>
              <a:t>Verhaar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(Modified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Acute aquatic toxicity MOA by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OASIS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Aquatic toxicity classification by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ECOSAR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Organic functional groups (OFG)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US-EPA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groups,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Norbert </a:t>
            </a:r>
            <a:r>
              <a:rPr lang="en-US" altLang="en-US" sz="1600" dirty="0" err="1" smtClean="0">
                <a:latin typeface="Times New Roman" pitchFamily="18" charset="0"/>
                <a:cs typeface="Times New Roman" pitchFamily="18" charset="0"/>
              </a:rPr>
              <a:t>Haider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Options for primary categorization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number of analogues with experimental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In case of competing profilers then profilers are </a:t>
            </a:r>
            <a:r>
              <a:rPr lang="en-GB" altLang="en-US" sz="1600" b="1" i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GB" altLang="en-US" sz="1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</p:spTree>
    <p:extLst>
      <p:ext uri="{BB962C8B-B14F-4D97-AF65-F5344CB8AC3E}">
        <p14:creationId xmlns:p14="http://schemas.microsoft.com/office/powerpoint/2010/main" val="407886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1340768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OASIS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ECETOX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ECOTOX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ECHA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CHEM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1421060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3528" y="1340768"/>
            <a:ext cx="8502378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Data Gap Filling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Trend analysis is the default approach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Read across is applied if: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Prediction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by Trend analysis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is not acceptable,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number of analogues is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&lt; 10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Gap filling and subcategorizations are sequence of logical operations (if, then), combined with criteria for acceptance. 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aim is to increase the similarity of analogues with the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is consecutive process of application of primary grouping profilers (PGPs) and profilers for subcategorization (PS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Hierarchy of application of PGPs and PS depends on the number of analogues they have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collected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Sub-categorization process is based on: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Sequence of subcategorization steps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Criteria for acceptance of subcategorization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steps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63" y="6073775"/>
            <a:ext cx="290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PGPs – primary grouping profilers</a:t>
            </a:r>
          </a:p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PS – profilers for subcategorization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698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63" y="6073775"/>
            <a:ext cx="290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PGPs – primary grouping profilers</a:t>
            </a:r>
          </a:p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PS – profilers for subcategorization</a:t>
            </a:r>
            <a:endParaRPr lang="en-US" altLang="en-US" sz="1200"/>
          </a:p>
        </p:txBody>
      </p:sp>
      <p:sp>
        <p:nvSpPr>
          <p:cNvPr id="10" name="Rectangle 9"/>
          <p:cNvSpPr/>
          <p:nvPr/>
        </p:nvSpPr>
        <p:spPr>
          <a:xfrm>
            <a:off x="539552" y="1731580"/>
            <a:ext cx="748883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en-GB" sz="1600" b="1" i="1" dirty="0">
                <a:latin typeface="Times New Roman" pitchFamily="18" charset="0"/>
                <a:cs typeface="Times New Roman" pitchFamily="18" charset="0"/>
              </a:rPr>
              <a:t>Sequence of subcategorization steps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Substance type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– eliminates not discrete chemicals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Water solubility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WSKOWWIN + WATERNT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31825" lvl="1" algn="just">
              <a:spcBef>
                <a:spcPts val="300"/>
              </a:spcBef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eliminates chemicals with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LC50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WS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 startAt="3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Consecutive sub-categorization based on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PGPs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EPA,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Verhaar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MOA,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ECOSAR,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OFG (without nested)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22250" lvl="1" algn="just">
              <a:spcBef>
                <a:spcPts val="300"/>
              </a:spcBef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4. Consecutive sub-categorization based on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Substance type,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Protein binding (OASIS + OECD),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Chemical elements,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Str. Similarity</a:t>
            </a:r>
          </a:p>
        </p:txBody>
      </p:sp>
    </p:spTree>
    <p:extLst>
      <p:ext uri="{BB962C8B-B14F-4D97-AF65-F5344CB8AC3E}">
        <p14:creationId xmlns:p14="http://schemas.microsoft.com/office/powerpoint/2010/main" val="313630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63" y="6073775"/>
            <a:ext cx="290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PGPs – primary grouping profilers</a:t>
            </a:r>
          </a:p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PS – profilers for subcategorization</a:t>
            </a:r>
            <a:endParaRPr lang="en-US" altLang="en-US" sz="12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560" y="1700808"/>
            <a:ext cx="61198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b="1" i="1" dirty="0">
                <a:latin typeface="Times New Roman" pitchFamily="18" charset="0"/>
                <a:cs typeface="Times New Roman" pitchFamily="18" charset="0"/>
              </a:rPr>
              <a:t>Criteria for acceptance of subcategorization step: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Depends on the specific statistical and structural criteria (</a:t>
            </a:r>
            <a:r>
              <a:rPr lang="en-GB" altLang="en-US" sz="1600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, experimental error, 95% of residuals, log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altLang="en-US" sz="1600" i="1" baseline="-25000" dirty="0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, range of variation of the analogues etc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Criteria are different for RA and TA</a:t>
            </a:r>
          </a:p>
        </p:txBody>
      </p:sp>
    </p:spTree>
    <p:extLst>
      <p:ext uri="{BB962C8B-B14F-4D97-AF65-F5344CB8AC3E}">
        <p14:creationId xmlns:p14="http://schemas.microsoft.com/office/powerpoint/2010/main" val="23287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2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10"/>
          <p:cNvSpPr>
            <a:spLocks noChangeArrowheads="1"/>
          </p:cNvSpPr>
          <p:nvPr/>
        </p:nvSpPr>
        <p:spPr bwMode="auto">
          <a:xfrm>
            <a:off x="110330" y="1196752"/>
            <a:ext cx="5795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Criteria for acceptance of </a:t>
            </a: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prediction</a:t>
            </a:r>
            <a:endParaRPr lang="en-GB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8981" y="2060848"/>
            <a:ext cx="7666037" cy="11699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sub-categorization by all PGPs and PS</a:t>
            </a:r>
          </a:p>
          <a:p>
            <a:pPr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5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0.7 </a:t>
            </a: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10)</a:t>
            </a:r>
          </a:p>
          <a:p>
            <a:pPr marL="442913"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 the prediction and generate report,</a:t>
            </a:r>
          </a:p>
          <a:p>
            <a:pPr marL="442913"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to Read across</a:t>
            </a: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896" y="1700808"/>
            <a:ext cx="1460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Trend analysis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23900" y="3789040"/>
            <a:ext cx="7666037" cy="9683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sub-categorization by all PGPs and PS</a:t>
            </a:r>
          </a:p>
          <a:p>
            <a:pPr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Interpolation 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 log units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Kow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 log units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5</a:t>
            </a:r>
          </a:p>
          <a:p>
            <a:pPr marL="442913" lvl="1" indent="0">
              <a:defRPr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 prediction and proceed with Report</a:t>
            </a:r>
            <a:endParaRPr lang="en-US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1876" y="3419708"/>
            <a:ext cx="1253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Read-across</a:t>
            </a:r>
            <a:endParaRPr lang="en-GB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330" y="5445224"/>
            <a:ext cx="88931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defRPr/>
            </a:pPr>
            <a:r>
              <a:rPr lang="en-US" alt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US" alt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endParaRPr lang="en-US" alt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1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Correlation coefficient</a:t>
            </a: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Interpolation: 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target should be within the range of 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analogues</a:t>
            </a:r>
            <a:endParaRPr lang="en-US" alt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5 closest analogues the range of variation of 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≤ 2 log units</a:t>
            </a: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5 closest analogues the range of variation of log 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≤ 2 log units</a:t>
            </a:r>
          </a:p>
          <a:p>
            <a:pPr marL="358775" lvl="1">
              <a:defRPr/>
            </a:pPr>
            <a:r>
              <a:rPr lang="en-US" altLang="en-US" sz="11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Number of analogues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4970317"/>
            <a:ext cx="594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case, criteria are not met, then no prediction is obtained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9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21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3185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chemical: CAS 120-83-2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442" r="13830" b="13228"/>
          <a:stretch/>
        </p:blipFill>
        <p:spPr bwMode="auto">
          <a:xfrm>
            <a:off x="624111" y="1693168"/>
            <a:ext cx="1571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401705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or EC50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Actinopergyii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(all fish) – illustrated in SW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Pimephales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promelas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illustrated in AW 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48h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/>
          <a:stretch/>
        </p:blipFill>
        <p:spPr bwMode="auto">
          <a:xfrm>
            <a:off x="755576" y="1625884"/>
            <a:ext cx="6480720" cy="44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1625884"/>
            <a:ext cx="648072" cy="434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012856" y="2492896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7960" y="2858656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11760" y="1843366"/>
            <a:ext cx="182880" cy="36149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0296" y="1410440"/>
            <a:ext cx="977528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42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are part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DGF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 b="4713"/>
          <a:stretch/>
        </p:blipFill>
        <p:spPr bwMode="auto">
          <a:xfrm>
            <a:off x="390102" y="1615033"/>
            <a:ext cx="8243259" cy="46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5164" y="2081353"/>
            <a:ext cx="465192" cy="584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1770600" y="2681989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0878" y="3073384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Standardized workflow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4684394"/>
            <a:ext cx="122141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12246" y="5692506"/>
            <a:ext cx="6120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0157" y="4020477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4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9" y="1916832"/>
            <a:ext cx="7776048" cy="473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endpoint needs the endpoint to 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5 options for endpoint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case study we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 for: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Endpoint: EC50 or LC50 for Fish, duration: 96h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500" y="5036926"/>
            <a:ext cx="19445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59500" y="3855010"/>
            <a:ext cx="23610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 for execution of SW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5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databases are available. All of them are selected in this example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500" y="5036926"/>
            <a:ext cx="19445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4266"/>
            <a:ext cx="7452827" cy="485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37455" y="4893289"/>
            <a:ext cx="1335442" cy="516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04048" y="5877272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37455" y="3326668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894553" cy="3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hierarchically order depending on the number of analogues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populated category is used in the AW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SW the user is able to make different selection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apply Acute aquatic toxicity MOA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5" y="3429000"/>
            <a:ext cx="403178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84354" y="6093296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59006" y="3413602"/>
            <a:ext cx="20825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grouping: MOA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8202652" cy="502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to DGF, the workflow allows filtering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duration; endpoint and unit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1" y="3247900"/>
            <a:ext cx="2880320" cy="2629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48064" y="2723829"/>
            <a:ext cx="2304256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Filtering of data: keep EC50 and LC50 data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3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7" y="1844824"/>
            <a:ext cx="8744931" cy="450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 dialogue provides the list with relevant profilers highlighted in different color and order by priority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4" y="2420888"/>
            <a:ext cx="3744416" cy="3096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07904" y="2955525"/>
            <a:ext cx="2304256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 ordered by priority factor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5085184"/>
            <a:ext cx="2304256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color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8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3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952" y="1484784"/>
            <a:ext cx="3149369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applied subcategorizations are as follows: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type (mandatory)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by 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(mandatory)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OFG (USEPA)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US-EPA Chemical categories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each subcategorization the workflow controller wait for activity by the user – “Continue” button needs to be clicked. 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satisfy the acceptance criteria a message appears.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4" t="16363"/>
          <a:stretch/>
        </p:blipFill>
        <p:spPr bwMode="auto">
          <a:xfrm>
            <a:off x="3563888" y="1694666"/>
            <a:ext cx="5439797" cy="418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0433" y="5949280"/>
            <a:ext cx="872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LC50(EC50) for all fish of 2,4-dichlorophenol is 4.02 mg/L (toxic) after application of SW for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4968" y="4539176"/>
            <a:ext cx="4043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report could be generated once the prediction is obtained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9" y="1844824"/>
            <a:ext cx="782033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984738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68344" y="537321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52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 b="4713"/>
          <a:stretch/>
        </p:blipFill>
        <p:spPr bwMode="auto">
          <a:xfrm>
            <a:off x="390102" y="1615033"/>
            <a:ext cx="8243259" cy="46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3718" y="2081353"/>
            <a:ext cx="378042" cy="483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131299" y="2681989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1976" y="3073384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Automated workflow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4684394"/>
            <a:ext cx="122141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12246" y="5692506"/>
            <a:ext cx="6120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0157" y="4020477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0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1161"/>
            <a:ext cx="6912768" cy="46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endpoint needs the endpoint to 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confirmed. 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EC50 or LC50 for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Pimephales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promelas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96h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5897" y="5973030"/>
            <a:ext cx="64840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92361" y="3855010"/>
            <a:ext cx="23610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endpoint for execution of AW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548680"/>
            <a:ext cx="40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6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3481"/>
            <a:ext cx="6818834" cy="395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consecutive steps are applied automatically: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subcategorizations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 the prediction</a:t>
            </a: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5712" y="5085184"/>
            <a:ext cx="1560183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29810" y="5065692"/>
            <a:ext cx="2210342" cy="64633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is accepted if answer the criteria of gap filling approach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548680"/>
            <a:ext cx="40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35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1403350" y="1268413"/>
            <a:ext cx="7194550" cy="5256212"/>
            <a:chOff x="381000" y="-51050"/>
            <a:chExt cx="9452224" cy="6929133"/>
          </a:xfrm>
        </p:grpSpPr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381000" y="-51050"/>
              <a:ext cx="9452224" cy="6255264"/>
              <a:chOff x="381000" y="25150"/>
              <a:chExt cx="9452224" cy="62552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1000" y="25150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000" y="837142"/>
                <a:ext cx="2056464" cy="3829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1000" y="1661690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Endpoint</a:t>
                </a:r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1334149" y="462537"/>
                <a:ext cx="152253" cy="3599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1334149" y="1266157"/>
                <a:ext cx="152253" cy="36623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37464" y="215591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411469" y="25150"/>
                <a:ext cx="2363055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Entering target chemical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37464" y="1029676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3411469" y="703205"/>
                <a:ext cx="2363055" cy="7450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Identification of structural characteristics and mechanism of action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437464" y="1852130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411469" y="1676338"/>
                <a:ext cx="2381827" cy="3013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Skin sensitization data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1000" y="2438104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  <p:sp>
            <p:nvSpPr>
              <p:cNvPr id="29" name="Down Arrow 28"/>
              <p:cNvSpPr/>
              <p:nvPr/>
            </p:nvSpPr>
            <p:spPr>
              <a:xfrm>
                <a:off x="1334149" y="2071871"/>
                <a:ext cx="152253" cy="36623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437464" y="2689235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3398955" y="2207900"/>
                <a:ext cx="4763654" cy="23731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323" y="2492515"/>
                <a:ext cx="1218027" cy="669684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in the target?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4070538" y="3201962"/>
                <a:ext cx="0" cy="2406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3"/>
              </p:cNvCxnSpPr>
              <p:nvPr/>
            </p:nvCxnSpPr>
            <p:spPr>
              <a:xfrm flipV="1">
                <a:off x="4723350" y="2798059"/>
                <a:ext cx="381677" cy="29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4126850" y="3158014"/>
                <a:ext cx="227338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00520" y="2588782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05027" y="2398342"/>
                <a:ext cx="1220112" cy="763857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after AU simulation?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6325139" y="2777131"/>
                <a:ext cx="37959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6400223" y="2492515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04730" y="2398342"/>
                <a:ext cx="1220113" cy="75758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after SM simulation?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7924843" y="2779224"/>
                <a:ext cx="6006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8193893" y="2494609"/>
                <a:ext cx="229423" cy="2302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517171" y="2207900"/>
                <a:ext cx="1316053" cy="8433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714041" y="3199869"/>
                <a:ext cx="0" cy="240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5714041" y="3158014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7238659" y="3199869"/>
                <a:ext cx="0" cy="240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7238659" y="3158014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505323" y="3480299"/>
                <a:ext cx="1218027" cy="711539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 the protein binding alert identified in the target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029943" y="3440537"/>
                <a:ext cx="1370280" cy="9333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the  protein binding alert(s) identified in the  package target + generated AU products 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625475" y="3440537"/>
                <a:ext cx="1409908" cy="9333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the  protein binding alert(s) identified in the  package target + generated SM products </a:t>
                </a:r>
              </a:p>
            </p:txBody>
          </p:sp>
          <p:sp>
            <p:nvSpPr>
              <p:cNvPr id="51" name="Down Arrow 50"/>
              <p:cNvSpPr/>
              <p:nvPr/>
            </p:nvSpPr>
            <p:spPr>
              <a:xfrm>
                <a:off x="1338320" y="2879677"/>
                <a:ext cx="152253" cy="19211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1000" y="4851058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437464" y="5051964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3401040" y="4679452"/>
                <a:ext cx="4763654" cy="16009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4114336" y="4191838"/>
                <a:ext cx="0" cy="481335"/>
              </a:xfrm>
              <a:prstGeom prst="straightConnector1">
                <a:avLst/>
              </a:prstGeom>
              <a:ln w="19050" cmpd="sng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3505323" y="4756883"/>
                <a:ext cx="1295197" cy="608994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Subcategorization: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Substance type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>
                <a:off x="4114336" y="5357507"/>
                <a:ext cx="0" cy="458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3505323" y="5815821"/>
                <a:ext cx="1218027" cy="376697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 is based on closest analogues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5791209" y="4342517"/>
                <a:ext cx="0" cy="362048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5182196" y="4821760"/>
                <a:ext cx="2742647" cy="106730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Subcategorization by: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Substance type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 +AU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 +SM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Structural similarity (threshold 50 %)</a:t>
                </a:r>
              </a:p>
            </p:txBody>
          </p:sp>
          <p:cxnSp>
            <p:nvCxnSpPr>
              <p:cNvPr id="61" name="Straight Connector 60"/>
              <p:cNvCxnSpPr>
                <a:stCxn id="60" idx="2"/>
              </p:cNvCxnSpPr>
              <p:nvPr/>
            </p:nvCxnSpPr>
            <p:spPr>
              <a:xfrm>
                <a:off x="6552477" y="5889068"/>
                <a:ext cx="0" cy="19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4723350" y="6100436"/>
                <a:ext cx="182912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7238659" y="4342517"/>
                <a:ext cx="0" cy="362048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3353070" y="2189066"/>
                <a:ext cx="442161" cy="30345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3976683" y="327739"/>
              <a:ext cx="0" cy="301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76683" y="1372028"/>
              <a:ext cx="0" cy="2281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81000" y="6497200"/>
              <a:ext cx="2056464" cy="3808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338320" y="5180854"/>
              <a:ext cx="152253" cy="10986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114336" y="6179101"/>
              <a:ext cx="0" cy="320193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37464" y="6687642"/>
              <a:ext cx="9156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353070" y="6497200"/>
              <a:ext cx="2208716" cy="3808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Report of prediction   </a:t>
              </a:r>
            </a:p>
          </p:txBody>
        </p: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95288" y="1002214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456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95288" y="1002214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Part 2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58888" y="1300163"/>
            <a:ext cx="7058025" cy="5368925"/>
            <a:chOff x="1258888" y="1300163"/>
            <a:chExt cx="7058025" cy="5368925"/>
          </a:xfrm>
        </p:grpSpPr>
        <p:sp>
          <p:nvSpPr>
            <p:cNvPr id="66" name="Rectangle 65"/>
            <p:cNvSpPr/>
            <p:nvPr/>
          </p:nvSpPr>
          <p:spPr bwMode="auto">
            <a:xfrm>
              <a:off x="1258888" y="1300163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Input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258888" y="185578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Profiling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58888" y="252253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Endpoint</a:t>
              </a:r>
            </a:p>
          </p:txBody>
        </p:sp>
        <p:sp>
          <p:nvSpPr>
            <p:cNvPr id="69" name="Down Arrow 68"/>
            <p:cNvSpPr/>
            <p:nvPr/>
          </p:nvSpPr>
          <p:spPr bwMode="auto">
            <a:xfrm>
              <a:off x="2060575" y="1608138"/>
              <a:ext cx="127000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Down Arrow 69"/>
            <p:cNvSpPr/>
            <p:nvPr/>
          </p:nvSpPr>
          <p:spPr bwMode="auto">
            <a:xfrm>
              <a:off x="2060575" y="2203450"/>
              <a:ext cx="127000" cy="2952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>
              <a:stCxn id="66" idx="3"/>
            </p:cNvCxnSpPr>
            <p:nvPr/>
          </p:nvCxnSpPr>
          <p:spPr bwMode="auto">
            <a:xfrm>
              <a:off x="2989263" y="1454150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 bwMode="auto">
            <a:xfrm>
              <a:off x="4716463" y="1300163"/>
              <a:ext cx="1858962" cy="2555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Entering target chemical</a:t>
              </a: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2989263" y="2009775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 bwMode="auto">
            <a:xfrm>
              <a:off x="4716463" y="1719263"/>
              <a:ext cx="1858962" cy="6318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Identification of structural characteristics and mechanism of action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2989263" y="2676525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 bwMode="auto">
            <a:xfrm>
              <a:off x="4716463" y="2517775"/>
              <a:ext cx="1858962" cy="2746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Skin sensitization data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258888" y="317658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Category definition</a:t>
              </a:r>
            </a:p>
          </p:txBody>
        </p:sp>
        <p:sp>
          <p:nvSpPr>
            <p:cNvPr id="78" name="Down Arrow 77"/>
            <p:cNvSpPr/>
            <p:nvPr/>
          </p:nvSpPr>
          <p:spPr bwMode="auto">
            <a:xfrm>
              <a:off x="2060575" y="2855913"/>
              <a:ext cx="127000" cy="2952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>
              <a:off x="2989263" y="3355975"/>
              <a:ext cx="2301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 bwMode="auto">
            <a:xfrm>
              <a:off x="4716463" y="3121025"/>
              <a:ext cx="3240087" cy="7397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037138" y="3213100"/>
              <a:ext cx="2774950" cy="52387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Define category by most populated category based on structurally related profiling method s, e.g. OFG, OFG USEPA, etc.</a:t>
              </a:r>
            </a:p>
          </p:txBody>
        </p:sp>
        <p:sp>
          <p:nvSpPr>
            <p:cNvPr id="82" name="Down Arrow 81"/>
            <p:cNvSpPr/>
            <p:nvPr/>
          </p:nvSpPr>
          <p:spPr bwMode="auto">
            <a:xfrm>
              <a:off x="2065338" y="3522663"/>
              <a:ext cx="127000" cy="15541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258888" y="5126038"/>
              <a:ext cx="1730375" cy="309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gap filling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2989263" y="5268913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 bwMode="auto">
            <a:xfrm>
              <a:off x="4716463" y="3975100"/>
              <a:ext cx="3240087" cy="19748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5508625" y="3730625"/>
              <a:ext cx="0" cy="274638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 bwMode="auto">
            <a:xfrm>
              <a:off x="5013325" y="5497513"/>
              <a:ext cx="2798763" cy="3048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is based on closest analogues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984750" y="4037013"/>
              <a:ext cx="2827338" cy="122078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/>
            <a:lstStyle/>
            <a:p>
              <a:pPr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Subcategorization by: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Substance type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 +AU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 +SM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binding potency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Keratinocyte gene expression alerts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OFG, OFG US EPA, OFG N. </a:t>
              </a:r>
              <a:r>
                <a:rPr lang="en-US" sz="9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Haider</a:t>
              </a:r>
              <a:endPara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 similarity (threshold 50 %)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5486400" y="5249863"/>
              <a:ext cx="0" cy="247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 bwMode="auto">
            <a:xfrm>
              <a:off x="4729163" y="3141663"/>
              <a:ext cx="307975" cy="2159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246438" y="3125788"/>
              <a:ext cx="1027112" cy="5905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>
              <a:off x="4273550" y="3365500"/>
              <a:ext cx="4429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 bwMode="auto">
            <a:xfrm>
              <a:off x="4335463" y="3141663"/>
              <a:ext cx="307975" cy="2159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258888" y="6361113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95" name="Down Arrow 94"/>
            <p:cNvSpPr/>
            <p:nvPr/>
          </p:nvSpPr>
          <p:spPr bwMode="auto">
            <a:xfrm>
              <a:off x="2065338" y="5435600"/>
              <a:ext cx="127000" cy="8874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729163" y="6361113"/>
              <a:ext cx="1858962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Report of prediction   </a:t>
              </a: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2989263" y="6545263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5508625" y="1557338"/>
              <a:ext cx="0" cy="163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5508625" y="2359025"/>
              <a:ext cx="0" cy="1635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5508625" y="2790825"/>
              <a:ext cx="0" cy="3381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51"/>
            <p:cNvSpPr txBox="1">
              <a:spLocks noChangeArrowheads="1"/>
            </p:cNvSpPr>
            <p:nvPr/>
          </p:nvSpPr>
          <p:spPr bwMode="auto">
            <a:xfrm>
              <a:off x="3146425" y="2647950"/>
              <a:ext cx="1497013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PBA for SS is found</a:t>
              </a:r>
            </a:p>
          </p:txBody>
        </p:sp>
        <p:sp>
          <p:nvSpPr>
            <p:cNvPr id="102" name="TextBox 52"/>
            <p:cNvSpPr txBox="1">
              <a:spLocks noChangeArrowheads="1"/>
            </p:cNvSpPr>
            <p:nvPr/>
          </p:nvSpPr>
          <p:spPr bwMode="auto">
            <a:xfrm>
              <a:off x="6661150" y="2565400"/>
              <a:ext cx="1655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PBA for SS is not found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 bwMode="auto">
            <a:xfrm>
              <a:off x="5508625" y="5876925"/>
              <a:ext cx="0" cy="457200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115880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496" y="1259037"/>
            <a:ext cx="8784976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Profilers for primary grouping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US EPA New Chemical Categories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Aquatic toxicity classification by ECOSAR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Protein binding alerts for Skin sensitization effect 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by US EPA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by N. </a:t>
            </a:r>
            <a:r>
              <a:rPr lang="en-US" altLang="en-US" sz="1600" dirty="0" err="1">
                <a:latin typeface="Times New Roman" pitchFamily="18" charset="0"/>
                <a:cs typeface="Times New Roman" pitchFamily="18" charset="0"/>
              </a:rPr>
              <a:t>Haider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Supporting profilers for further improvement of the category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Substance type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Protein binding potency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Keratinocyte gene expression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Structure Similarity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7544" y="5363493"/>
            <a:ext cx="842493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Abiotic and biotic activation of chemical is accounted by application of respective Autoxidation (AU) and Skin metabolism (SM) simulators</a:t>
            </a: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10605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79425" y="1262063"/>
            <a:ext cx="8197031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Skin sensitization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Skin sensitization ECETOC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predictions are based on LLNA and GPMT exp. data.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LLNA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– EC3, %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GPMT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Strong, Moderate, Weak and Non sensitizer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dichotomous scale converting LLNA and GPMT potency categories into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SS is preferred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when select to use LLNA and GPMT data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336140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8C47FF7-567D-45A4-9656-1A941315733E}" type="slidenum">
              <a:rPr lang="bg-BG" smtClean="0"/>
              <a:pPr algn="r">
                <a:defRPr/>
              </a:pPr>
              <a:t>4</a:t>
            </a:fld>
            <a:endParaRPr lang="bg-BG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858" y="1124744"/>
            <a:ext cx="6840438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Acute aquatic toxicity </a:t>
            </a:r>
            <a:r>
              <a:rPr lang="en-GB" altLang="en-US" sz="1400" b="1" dirty="0" smtClean="0">
                <a:latin typeface="Times New Roman" pitchFamily="18" charset="0"/>
                <a:cs typeface="Times New Roman" pitchFamily="18" charset="0"/>
              </a:rPr>
              <a:t>– Domain of application</a:t>
            </a:r>
            <a:endParaRPr lang="en-GB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62068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9" y="1710531"/>
            <a:ext cx="3409950" cy="4781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5817" y="5517232"/>
            <a:ext cx="21602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01801" y="5229200"/>
            <a:ext cx="216024" cy="93610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29390" y="4365104"/>
            <a:ext cx="24129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Standardized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746017" y="2924945"/>
            <a:ext cx="648072" cy="356713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3529" y="2924944"/>
            <a:ext cx="43204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1520" y="6492081"/>
            <a:ext cx="45365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8592" y="1835299"/>
            <a:ext cx="381540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Sub-hazard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Aquatic toxicity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 – Mortality, Intoxication, Immobilization, Growth, Population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Endpoint – LC50;EC50; IC50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Duration: 48 - 96 h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fish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P. </a:t>
            </a:r>
            <a:r>
              <a:rPr lang="en-US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promelas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reticulate,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Crustaceans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algae</a:t>
            </a:r>
          </a:p>
          <a:p>
            <a:pPr marL="342900" indent="-342900">
              <a:spcAft>
                <a:spcPts val="500"/>
              </a:spcAft>
              <a:buFont typeface="Symbol" panose="05050102010706020507" pitchFamily="18" charset="2"/>
              <a:buChar char=""/>
              <a:defRPr/>
            </a:pP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7588" y="4077072"/>
            <a:ext cx="8216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No PBA for SS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is identified in the parent structure and in the generated metabolites, then the primary category is defined on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global molecular features by using:</a:t>
            </a: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 Functional Groups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(OFG),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OFG USEPA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OFG N. </a:t>
            </a:r>
            <a:r>
              <a:rPr lang="en-US" altLang="en-US" sz="1600" i="1" dirty="0" err="1" smtClean="0">
                <a:latin typeface="Times New Roman" pitchFamily="18" charset="0"/>
                <a:cs typeface="Times New Roman" pitchFamily="18" charset="0"/>
              </a:rPr>
              <a:t>Haider</a:t>
            </a:r>
            <a:endParaRPr lang="en-GB" altLang="en-US" sz="16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i="1" dirty="0" smtClean="0">
                <a:latin typeface="Times New Roman" pitchFamily="18" charset="0"/>
                <a:cs typeface="Times New Roman" pitchFamily="18" charset="0"/>
              </a:rPr>
              <a:t>Acute aquatic classification by ECOSAR</a:t>
            </a: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i="1" dirty="0" smtClean="0">
                <a:latin typeface="Times New Roman" pitchFamily="18" charset="0"/>
                <a:cs typeface="Times New Roman" pitchFamily="18" charset="0"/>
              </a:rPr>
              <a:t>US-EPA New Chemical categories</a:t>
            </a:r>
          </a:p>
          <a:p>
            <a:pPr marL="0" indent="0">
              <a:buSzPct val="100000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 this case, the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most appropriate category is the collection of a </a:t>
            </a:r>
            <a:r>
              <a:rPr lang="en-GB" altLang="en-US" sz="1600" b="1" u="sng" dirty="0" smtClean="0">
                <a:latin typeface="Times New Roman" pitchFamily="18" charset="0"/>
                <a:cs typeface="Times New Roman" pitchFamily="18" charset="0"/>
              </a:rPr>
              <a:t>broader group</a:t>
            </a:r>
            <a:r>
              <a:rPr lang="en-GB" alt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of analogues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519" y="980728"/>
            <a:ext cx="8564563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Category definition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If protein binding alert for skin sensitization (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PBA for SS)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is identified in the target structure then the primary category is based on this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alert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PBA for SS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is identified after AU or SM simulation then the primary category is defined accounting the metabolic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simulation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more than one PBA for SS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are identified in the parent structure or in the generated metabolites, then:</a:t>
            </a:r>
          </a:p>
          <a:p>
            <a:pPr lvl="2" algn="just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category is defined based on all available PBA as presented in the target structure</a:t>
            </a:r>
          </a:p>
          <a:p>
            <a:pPr lvl="2" algn="just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In case no analogues found, the selection of alert is based on the criteria for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reliability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of alerts, i.e. most reliable alert is selected (see next slide)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13837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9400" y="4005263"/>
          <a:ext cx="8685212" cy="2359027"/>
        </p:xfrm>
        <a:graphic>
          <a:graphicData uri="http://schemas.openxmlformats.org/drawingml/2006/table">
            <a:tbl>
              <a:tblPr/>
              <a:tblGrid>
                <a:gridCol w="2276945"/>
                <a:gridCol w="720030"/>
                <a:gridCol w="504021"/>
                <a:gridCol w="504021"/>
                <a:gridCol w="576024"/>
                <a:gridCol w="648027"/>
                <a:gridCol w="432018"/>
                <a:gridCol w="504021"/>
                <a:gridCol w="576024"/>
                <a:gridCol w="504021"/>
                <a:gridCol w="432018"/>
                <a:gridCol w="504021"/>
                <a:gridCol w="504021"/>
              </a:tblGrid>
              <a:tr h="187176">
                <a:tc row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Parents only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AU activated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SM activated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067">
                <a:tc v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of chemicals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chemicals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chemicals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Activated aryl esters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Quinone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type compounds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Anhydrides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sulphur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analogues of anhydrides)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Epoxides, Aziridines and Sulfuranes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Aldehydes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0.94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0.86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alpha,beta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-Carbonyl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0.89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0.89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alpha,beta-Aldehydes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0.94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0200" y="908720"/>
            <a:ext cx="87058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of PBA for SS is evaluated based on: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Alert performance (AP)  – ratio between correct vs. total number of applications of the alert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Number of chemicals in local training set (n)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Thresholds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for reliability of alerts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could be assigned as follows: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High reliability – AP ≥ 60% and n ≥ 5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Low reliability - AP ≤ 60% and n ≥ 5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Undetermined reliability - 1&lt; n &lt;5 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Undetermined theoretical reliability - no support by exp. data.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50825" y="3644900"/>
            <a:ext cx="7073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Table. 1 Calculated APs for selected PBA for SS accounting AU and SM activation</a:t>
            </a:r>
          </a:p>
        </p:txBody>
      </p:sp>
    </p:spTree>
    <p:extLst>
      <p:ext uri="{BB962C8B-B14F-4D97-AF65-F5344CB8AC3E}">
        <p14:creationId xmlns:p14="http://schemas.microsoft.com/office/powerpoint/2010/main" val="57031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5536" y="1124744"/>
            <a:ext cx="856456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Data gap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filling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rediction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is based on up to five closest analogues with respect to </a:t>
            </a:r>
            <a:r>
              <a:rPr lang="en-US" altLang="en-US" sz="1600" dirty="0" err="1" smtClean="0">
                <a:latin typeface="Times New Roman" pitchFamily="18" charset="0"/>
                <a:cs typeface="Times New Roman" pitchFamily="18" charset="0"/>
              </a:rPr>
              <a:t>logKow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across is applied as default gap filling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subcategorizations are applied depending on the profiling result and subsequent primary group formation (see next slide for more information)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1812" y="3933056"/>
            <a:ext cx="629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analogues with data are found, then no prediction is obtained after application of the workflows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5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43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/>
          <a:stretch/>
        </p:blipFill>
        <p:spPr bwMode="auto">
          <a:xfrm>
            <a:off x="755576" y="1625884"/>
            <a:ext cx="6480720" cy="44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1625884"/>
            <a:ext cx="648072" cy="434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012856" y="2492896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7960" y="2858656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11760" y="1843366"/>
            <a:ext cx="182880" cy="36149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0296" y="1410440"/>
            <a:ext cx="977528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42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are part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DGF</a:t>
            </a:r>
          </a:p>
        </p:txBody>
      </p:sp>
    </p:spTree>
    <p:extLst>
      <p:ext uri="{BB962C8B-B14F-4D97-AF65-F5344CB8AC3E}">
        <p14:creationId xmlns:p14="http://schemas.microsoft.com/office/powerpoint/2010/main" val="41290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r="293" b="4288"/>
          <a:stretch/>
        </p:blipFill>
        <p:spPr bwMode="auto">
          <a:xfrm>
            <a:off x="389193" y="1700808"/>
            <a:ext cx="8533604" cy="43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 Arrow 12"/>
          <p:cNvSpPr/>
          <p:nvPr/>
        </p:nvSpPr>
        <p:spPr>
          <a:xfrm>
            <a:off x="1414488" y="2420888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9592" y="2786648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206084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83671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8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2" y="1700808"/>
            <a:ext cx="8454457" cy="473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7784" y="3142709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implemented workflows: Select “Skin sensitization”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792" y="4221088"/>
            <a:ext cx="18002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1057"/>
            <a:ext cx="2667862" cy="18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04048" y="3573016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with endpoints and experimental data for Skin sensitization: Select EC3 from LLNA</a:t>
            </a: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499992" y="4293096"/>
            <a:ext cx="648072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836712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options for data usage are provided: EC3, GPMT and EC3/GPMT 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54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" y="1607314"/>
            <a:ext cx="8523841" cy="48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265239"/>
            <a:ext cx="265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is activated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2729" y="1825079"/>
            <a:ext cx="24298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databases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836712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databases are available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4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7117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based on the alert found in the target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48509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361970"/>
            <a:ext cx="165618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0600"/>
            <a:ext cx="3888432" cy="402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367644" y="4437112"/>
            <a:ext cx="7560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1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3" y="1772816"/>
            <a:ext cx="850769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6802" y="4654759"/>
            <a:ext cx="403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chemicals are found based on the primary group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6143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based on the alert found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36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8C47FF7-567D-45A4-9656-1A941315733E}" type="slidenum">
              <a:rPr lang="bg-BG" smtClean="0"/>
              <a:pPr algn="r">
                <a:defRPr/>
              </a:pPr>
              <a:t>5</a:t>
            </a:fld>
            <a:endParaRPr lang="bg-BG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b="69334"/>
          <a:stretch/>
        </p:blipFill>
        <p:spPr bwMode="auto">
          <a:xfrm>
            <a:off x="611563" y="1844824"/>
            <a:ext cx="2253345" cy="12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858" y="1124744"/>
            <a:ext cx="6840438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latin typeface="Times New Roman" pitchFamily="18" charset="0"/>
                <a:cs typeface="Times New Roman" pitchFamily="18" charset="0"/>
              </a:rPr>
              <a:t>Skin sensitization – Domain of application</a:t>
            </a:r>
            <a:endParaRPr lang="en-GB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367" y="4941168"/>
            <a:ext cx="24129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Standardized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59806" r="69482" b="10000"/>
          <a:stretch/>
        </p:blipFill>
        <p:spPr bwMode="auto">
          <a:xfrm>
            <a:off x="611560" y="3077465"/>
            <a:ext cx="2242196" cy="30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4860032" y="4221087"/>
            <a:ext cx="216024" cy="192744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15370" y="4221088"/>
            <a:ext cx="4072654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9758" y="6148529"/>
            <a:ext cx="4168266" cy="1115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9884" y="4783560"/>
            <a:ext cx="21602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321657" y="4571836"/>
            <a:ext cx="216024" cy="8373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62068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5228" y="2063221"/>
            <a:ext cx="4949248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Sub-hazard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Skin sensitization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–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Assays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LLNA +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GPMT, LLNA only, GPMT only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Endpoint – EC3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SMWN converted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dichotomous scale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8"/>
          <a:stretch/>
        </p:blipFill>
        <p:spPr bwMode="auto">
          <a:xfrm>
            <a:off x="390102" y="1772206"/>
            <a:ext cx="7998322" cy="43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924944"/>
            <a:ext cx="160809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1701388"/>
            <a:ext cx="295232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listed here  and ordered in a way they are executed in AW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2440052"/>
            <a:ext cx="0" cy="4848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2259" y="3213007"/>
            <a:ext cx="1481669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different color meaning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1979712" y="3582339"/>
            <a:ext cx="462547" cy="1346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8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9" y="1556792"/>
            <a:ext cx="859170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708920"/>
            <a:ext cx="172819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1260" y="2258288"/>
            <a:ext cx="206010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of profilers are also here and can be used to subcategorize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79712" y="2780928"/>
            <a:ext cx="30154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7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9" y="1700808"/>
            <a:ext cx="83718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1196752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2" y="1772816"/>
            <a:ext cx="8203673" cy="44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342480" y="2564904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7584" y="2930664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2204864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3528" y="83671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5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1196752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1" y="1772816"/>
            <a:ext cx="467163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86" y="1764680"/>
            <a:ext cx="4151387" cy="4143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858198"/>
            <a:ext cx="6599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active metabolite obtained after skin metabolism simulation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9632" y="436510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7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"/>
          <a:stretch/>
        </p:blipFill>
        <p:spPr bwMode="auto">
          <a:xfrm>
            <a:off x="251520" y="1700807"/>
            <a:ext cx="8649674" cy="466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35367"/>
          <a:stretch/>
        </p:blipFill>
        <p:spPr bwMode="auto">
          <a:xfrm>
            <a:off x="371712" y="5373216"/>
            <a:ext cx="8414509" cy="4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578966" y="5733256"/>
            <a:ext cx="1" cy="3794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79712" y="5075378"/>
            <a:ext cx="5450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showing that current grouping is applied with metabolism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836712"/>
            <a:ext cx="7545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accounting skin metabolism activation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6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9268"/>
            <a:ext cx="84740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3" y="1844824"/>
            <a:ext cx="2911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and simulators are listed here and ordered in a way they are executed in the AW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055" y="2636912"/>
            <a:ext cx="148166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different color meaning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95736" y="3098577"/>
            <a:ext cx="504055" cy="4024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2491155"/>
            <a:ext cx="0" cy="3765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1560" y="2491155"/>
            <a:ext cx="0" cy="18739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2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3398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861989"/>
            <a:ext cx="5653660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following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type;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binding alerts for skin sensitization by OASIS;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binding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skin sensitization by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OASIS + Autoxidation simulator;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binding alerts for skin sensitization by OASIS +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metabolism simulator;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similarity – select all having at least 50% similarity with respect tot the target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each subcategorization the Subcategorization dialogue is closed (see next slide)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9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15311" r="815" b="4845"/>
          <a:stretch/>
        </p:blipFill>
        <p:spPr bwMode="auto">
          <a:xfrm>
            <a:off x="240829" y="1628800"/>
            <a:ext cx="869304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275856" y="3212976"/>
            <a:ext cx="216024" cy="50405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2855" y="2348880"/>
            <a:ext cx="45114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button should be pressed in order to open the subcategorization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1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89942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922" y="1283132"/>
            <a:ext cx="744442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is not part of the workflows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specifying that the prediction is produced by AW or SWs is available in the report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6502" y="2204864"/>
            <a:ext cx="2343290" cy="3889100"/>
            <a:chOff x="107504" y="1851670"/>
            <a:chExt cx="2343290" cy="291682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63" t="14271" r="38505" b="6435"/>
            <a:stretch/>
          </p:blipFill>
          <p:spPr bwMode="auto">
            <a:xfrm>
              <a:off x="107504" y="1851670"/>
              <a:ext cx="2343290" cy="291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07504" y="3884008"/>
              <a:ext cx="2343290" cy="8844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19672" y="2684917"/>
            <a:ext cx="3672408" cy="2400267"/>
            <a:chOff x="2577844" y="1906704"/>
            <a:chExt cx="3869267" cy="156633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18770" r="23463" b="33856"/>
            <a:stretch/>
          </p:blipFill>
          <p:spPr bwMode="auto">
            <a:xfrm>
              <a:off x="2577844" y="1906704"/>
              <a:ext cx="3869267" cy="1566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649852" y="2875896"/>
              <a:ext cx="374441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1678636" y="4501155"/>
            <a:ext cx="1110130" cy="11600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707904" y="2219575"/>
            <a:ext cx="5256584" cy="4037295"/>
            <a:chOff x="3563888" y="1862703"/>
            <a:chExt cx="5256584" cy="3027971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52" r="23226" b="11859"/>
            <a:stretch/>
          </p:blipFill>
          <p:spPr bwMode="auto">
            <a:xfrm>
              <a:off x="3563888" y="1923678"/>
              <a:ext cx="5256584" cy="296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659496" y="1862703"/>
              <a:ext cx="5088968" cy="20774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 of additional information (from data matrix) is provided in excel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11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6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2" y="1403311"/>
            <a:ext cx="7848872" cy="52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7694" y="1844825"/>
            <a:ext cx="45005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1915275" y="2276872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5952" y="2710081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Automated workflow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4149080"/>
            <a:ext cx="122141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992" y="4941168"/>
            <a:ext cx="6120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0157" y="3501008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29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1" y="1399066"/>
            <a:ext cx="8258717" cy="51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390" y="1831115"/>
            <a:ext cx="375776" cy="470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1892971" y="2431750"/>
            <a:ext cx="181784" cy="355546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3648" y="2823146"/>
            <a:ext cx="1123051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4135370"/>
            <a:ext cx="1789409" cy="200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11760" y="3487298"/>
            <a:ext cx="2346919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29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09315"/>
            <a:ext cx="2651870" cy="18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64088" y="3271275"/>
            <a:ext cx="29346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with endpoints and experimental data for Skin sensitization: Select EC3 from LLNA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1" y="4349653"/>
            <a:ext cx="99981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930206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options for data usage are provided: EC3, GPMT and EC3/GPMT 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92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6622" b="12003"/>
          <a:stretch/>
        </p:blipFill>
        <p:spPr bwMode="auto">
          <a:xfrm>
            <a:off x="539552" y="2780928"/>
            <a:ext cx="7848872" cy="36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consecutive steps are applied automatically: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subcategorizations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 the prediction</a:t>
            </a: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4672628"/>
            <a:ext cx="1728192" cy="700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0988" y="4369204"/>
            <a:ext cx="221034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is accepted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02" y="548680"/>
            <a:ext cx="429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93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08725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4C0E182-3B0F-4387-A323-FCE4752A72DE}" type="slidenum">
              <a:rPr lang="bg-BG" altLang="en-US" smtClean="0">
                <a:solidFill>
                  <a:schemeClr val="tx2"/>
                </a:solidFill>
              </a:rPr>
              <a:pPr algn="r"/>
              <a:t>7</a:t>
            </a:fld>
            <a:endParaRPr lang="bg-BG" altLang="en-US" smtClean="0">
              <a:solidFill>
                <a:schemeClr val="tx2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5536" y="1386061"/>
            <a:ext cx="8568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Automated workflow (AW)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On the fly data gap filling – the user is not able to control the workflow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Input information – only target chemical ID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Independency – application is not affected by the user activities (proceeding or subsequent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Batch mode execution</a:t>
            </a: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23528" y="3660120"/>
            <a:ext cx="849706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Standardized workflow (SW)</a:t>
            </a:r>
            <a:endParaRPr lang="en-GB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Applicability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domain of SW is expanded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as compared to the AWs, including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additional endpoints, effects, durations and species.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SWs follow same steps as in the AWs.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SWs stop at the each step of the workflows allowing the user to make different selection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620688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3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8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892" y="1052736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52398" y="10527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68042" y="2377307"/>
            <a:ext cx="0" cy="30569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0232" y="208485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with data for the target endpoint are listed and user select to use all of them or make specific selection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6" y="1556792"/>
            <a:ext cx="1565275" cy="4680520"/>
            <a:chOff x="1043608" y="1556792"/>
            <a:chExt cx="1565275" cy="4680520"/>
          </a:xfrm>
        </p:grpSpPr>
        <p:grpSp>
          <p:nvGrpSpPr>
            <p:cNvPr id="6" name="Group 5"/>
            <p:cNvGrpSpPr/>
            <p:nvPr/>
          </p:nvGrpSpPr>
          <p:grpSpPr>
            <a:xfrm>
              <a:off x="1043608" y="1556792"/>
              <a:ext cx="1565275" cy="4680520"/>
              <a:chOff x="1403350" y="1340768"/>
              <a:chExt cx="1565275" cy="468052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403350" y="1340768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403350" y="2132856"/>
                <a:ext cx="1565275" cy="2905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403350" y="3068067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Endpoint</a:t>
                </a:r>
              </a:p>
            </p:txBody>
          </p:sp>
          <p:sp>
            <p:nvSpPr>
              <p:cNvPr id="24" name="Down Arrow 23"/>
              <p:cNvSpPr/>
              <p:nvPr/>
            </p:nvSpPr>
            <p:spPr bwMode="auto">
              <a:xfrm>
                <a:off x="2128838" y="1772816"/>
                <a:ext cx="115887" cy="2730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 bwMode="auto">
              <a:xfrm>
                <a:off x="2127056" y="2564904"/>
                <a:ext cx="112262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403350" y="3933056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03350" y="4940275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403350" y="5732363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Reporting</a:t>
                </a:r>
              </a:p>
            </p:txBody>
          </p:sp>
          <p:sp>
            <p:nvSpPr>
              <p:cNvPr id="70" name="Down Arrow 69"/>
              <p:cNvSpPr/>
              <p:nvPr/>
            </p:nvSpPr>
            <p:spPr bwMode="auto">
              <a:xfrm>
                <a:off x="2123728" y="5311428"/>
                <a:ext cx="115887" cy="2778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Down Arrow 38"/>
            <p:cNvSpPr/>
            <p:nvPr/>
          </p:nvSpPr>
          <p:spPr bwMode="auto">
            <a:xfrm>
              <a:off x="1763688" y="3645024"/>
              <a:ext cx="115887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60232" y="3528880"/>
            <a:ext cx="23397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200" dirty="0" smtClean="0">
                <a:latin typeface="Times New Roman" pitchFamily="18" charset="0"/>
                <a:cs typeface="Times New Roman" pitchFamily="18" charset="0"/>
              </a:rPr>
              <a:t>Relevant to the workflow profilers appropriate for DGF are listed and </a:t>
            </a:r>
            <a:r>
              <a:rPr lang="en-GB" altLang="en-US" sz="1200" dirty="0">
                <a:latin typeface="Times New Roman" pitchFamily="18" charset="0"/>
                <a:cs typeface="Times New Roman" pitchFamily="18" charset="0"/>
              </a:rPr>
              <a:t>ordered </a:t>
            </a:r>
            <a:r>
              <a:rPr lang="en-GB" altLang="en-US" sz="1200" dirty="0" smtClean="0">
                <a:latin typeface="Times New Roman" pitchFamily="18" charset="0"/>
                <a:cs typeface="Times New Roman" pitchFamily="18" charset="0"/>
              </a:rPr>
              <a:t>hierarchically based on the population of the group and user is able to select any of them</a:t>
            </a:r>
            <a:endParaRPr lang="en-GB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1187626" y="4575408"/>
            <a:ext cx="115887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132414"/>
            <a:ext cx="242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data filtering could be applied (e.g. different species selection)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8" y="2369099"/>
            <a:ext cx="1728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components as defined in the AW are  used in the SW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3822185"/>
            <a:ext cx="20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SW pauses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of the stages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able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selection than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implemented in the AW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32870" y="1556793"/>
            <a:ext cx="1855354" cy="4670300"/>
            <a:chOff x="4499991" y="1556792"/>
            <a:chExt cx="1855354" cy="4670300"/>
          </a:xfrm>
        </p:grpSpPr>
        <p:grpSp>
          <p:nvGrpSpPr>
            <p:cNvPr id="72" name="Group 71"/>
            <p:cNvGrpSpPr/>
            <p:nvPr/>
          </p:nvGrpSpPr>
          <p:grpSpPr>
            <a:xfrm>
              <a:off x="4499992" y="1556792"/>
              <a:ext cx="1565275" cy="1082600"/>
              <a:chOff x="1403350" y="1340768"/>
              <a:chExt cx="1565275" cy="108260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1403350" y="1340768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03350" y="2132856"/>
                <a:ext cx="1565275" cy="2905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76" name="Down Arrow 75"/>
              <p:cNvSpPr/>
              <p:nvPr/>
            </p:nvSpPr>
            <p:spPr bwMode="auto">
              <a:xfrm>
                <a:off x="2195437" y="1772816"/>
                <a:ext cx="115887" cy="27305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99991" y="2780928"/>
              <a:ext cx="1565275" cy="720080"/>
              <a:chOff x="4932039" y="2780928"/>
              <a:chExt cx="1565275" cy="72008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4932039" y="3212083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Endpoint</a:t>
                </a:r>
              </a:p>
            </p:txBody>
          </p:sp>
          <p:sp>
            <p:nvSpPr>
              <p:cNvPr id="44" name="Down Arrow 43"/>
              <p:cNvSpPr/>
              <p:nvPr/>
            </p:nvSpPr>
            <p:spPr bwMode="auto">
              <a:xfrm>
                <a:off x="5724127" y="2780928"/>
                <a:ext cx="112262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99991" y="3639304"/>
              <a:ext cx="1565275" cy="797808"/>
              <a:chOff x="4932039" y="3639304"/>
              <a:chExt cx="1565275" cy="797808"/>
            </a:xfrm>
          </p:grpSpPr>
          <p:sp>
            <p:nvSpPr>
              <p:cNvPr id="37" name="Down Arrow 36"/>
              <p:cNvSpPr/>
              <p:nvPr/>
            </p:nvSpPr>
            <p:spPr bwMode="auto">
              <a:xfrm>
                <a:off x="5724127" y="3639304"/>
                <a:ext cx="115887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932039" y="4148187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499991" y="4562153"/>
              <a:ext cx="1565275" cy="796493"/>
              <a:chOff x="4932039" y="4562153"/>
              <a:chExt cx="1565275" cy="796493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4932039" y="5069721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sp>
            <p:nvSpPr>
              <p:cNvPr id="46" name="Down Arrow 45"/>
              <p:cNvSpPr/>
              <p:nvPr/>
            </p:nvSpPr>
            <p:spPr bwMode="auto">
              <a:xfrm>
                <a:off x="5724127" y="4562153"/>
                <a:ext cx="115887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5601816" y="2960949"/>
              <a:ext cx="722882" cy="2001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96858" y="3896484"/>
              <a:ext cx="722882" cy="1805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572000" y="5938167"/>
              <a:ext cx="1565275" cy="2889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61" name="Down Arrow 60"/>
            <p:cNvSpPr/>
            <p:nvPr/>
          </p:nvSpPr>
          <p:spPr bwMode="auto">
            <a:xfrm>
              <a:off x="5292378" y="5517232"/>
              <a:ext cx="115887" cy="2778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32463" y="4831919"/>
              <a:ext cx="722882" cy="1805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102" y="620688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4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79972</TotalTime>
  <Words>3912</Words>
  <Application>Microsoft Office PowerPoint</Application>
  <PresentationFormat>On-screen Show (4:3)</PresentationFormat>
  <Paragraphs>755</Paragraphs>
  <Slides>62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Chanita</cp:lastModifiedBy>
  <cp:revision>2310</cp:revision>
  <cp:lastPrinted>2014-12-10T12:14:22Z</cp:lastPrinted>
  <dcterms:created xsi:type="dcterms:W3CDTF">2011-06-23T13:15:21Z</dcterms:created>
  <dcterms:modified xsi:type="dcterms:W3CDTF">2017-03-21T15:38:33Z</dcterms:modified>
</cp:coreProperties>
</file>